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9" r:id="rId4"/>
    <p:sldId id="267" r:id="rId5"/>
    <p:sldId id="260" r:id="rId6"/>
    <p:sldId id="288" r:id="rId7"/>
    <p:sldId id="287" r:id="rId8"/>
    <p:sldId id="286" r:id="rId9"/>
    <p:sldId id="271" r:id="rId10"/>
    <p:sldId id="269" r:id="rId11"/>
    <p:sldId id="291" r:id="rId12"/>
    <p:sldId id="292" r:id="rId13"/>
    <p:sldId id="261" r:id="rId14"/>
    <p:sldId id="275" r:id="rId15"/>
    <p:sldId id="276" r:id="rId16"/>
    <p:sldId id="278" r:id="rId17"/>
    <p:sldId id="282" r:id="rId18"/>
    <p:sldId id="311" r:id="rId19"/>
    <p:sldId id="312" r:id="rId20"/>
    <p:sldId id="313" r:id="rId21"/>
    <p:sldId id="314" r:id="rId22"/>
    <p:sldId id="315" r:id="rId23"/>
    <p:sldId id="272" r:id="rId24"/>
    <p:sldId id="280" r:id="rId25"/>
    <p:sldId id="277" r:id="rId26"/>
    <p:sldId id="281" r:id="rId27"/>
    <p:sldId id="258" r:id="rId28"/>
    <p:sldId id="298" r:id="rId29"/>
    <p:sldId id="297" r:id="rId30"/>
    <p:sldId id="299" r:id="rId31"/>
    <p:sldId id="300" r:id="rId32"/>
    <p:sldId id="303" r:id="rId33"/>
    <p:sldId id="304" r:id="rId34"/>
    <p:sldId id="301" r:id="rId35"/>
    <p:sldId id="305" r:id="rId36"/>
    <p:sldId id="306" r:id="rId37"/>
    <p:sldId id="307" r:id="rId38"/>
    <p:sldId id="293" r:id="rId39"/>
    <p:sldId id="308" r:id="rId40"/>
    <p:sldId id="317" r:id="rId41"/>
    <p:sldId id="316" r:id="rId42"/>
    <p:sldId id="266" r:id="rId43"/>
    <p:sldId id="309" r:id="rId44"/>
    <p:sldId id="26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0" d="100"/>
          <a:sy n="60" d="100"/>
        </p:scale>
        <p:origin x="1412"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31" y="295736"/>
            <a:ext cx="628813" cy="767687"/>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961726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766431" y="295736"/>
            <a:ext cx="628813" cy="767687"/>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2616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31" y="295736"/>
            <a:ext cx="628813" cy="767687"/>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73748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31" y="295736"/>
            <a:ext cx="628813" cy="767687"/>
          </a:xfrm>
          <a:prstGeom prst="rect">
            <a:avLst/>
          </a:prstGeom>
        </p:spPr>
        <p:txBody>
          <a:bodyPr/>
          <a:lstStyle/>
          <a:p>
            <a:fld id="{D57F1E4F-1CFF-5643-939E-02111984F565}"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31223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31" y="295736"/>
            <a:ext cx="628813" cy="767687"/>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1245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9/17/2023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31" y="295736"/>
            <a:ext cx="628813" cy="767687"/>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50420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9/17/2023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31" y="295736"/>
            <a:ext cx="628813" cy="767687"/>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479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31" y="295736"/>
            <a:ext cx="628813" cy="767687"/>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32317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31" y="295736"/>
            <a:ext cx="628813" cy="767687"/>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622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8074499" cy="844454"/>
          </a:xfrm>
        </p:spPr>
        <p:txBody>
          <a:bodyPr/>
          <a:lstStyle>
            <a:lvl1pPr>
              <a:defRPr sz="4000">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84708" y="1542562"/>
            <a:ext cx="8244621" cy="4195481"/>
          </a:xfrm>
        </p:spPr>
        <p:txBody>
          <a:bodyPr/>
          <a:lstStyle>
            <a:lvl1pPr marL="342906" indent="-342906">
              <a:buFont typeface="Arial" panose="020B0604020202020204" pitchFamily="34" charset="0"/>
              <a:buChar char="•"/>
              <a:defRPr sz="2400">
                <a:latin typeface="Calibri" panose="020F0502020204030204" pitchFamily="34" charset="0"/>
                <a:ea typeface="Calibri" panose="020F0502020204030204" pitchFamily="34" charset="0"/>
                <a:cs typeface="Calibri" panose="020F0502020204030204" pitchFamily="34" charset="0"/>
              </a:defRPr>
            </a:lvl1pPr>
            <a:lvl2pPr marL="742962" indent="-285755">
              <a:buFont typeface="Arial" panose="020B0604020202020204" pitchFamily="34" charset="0"/>
              <a:buChar char="•"/>
              <a:defRPr sz="2000">
                <a:latin typeface="Calibri" panose="020F0502020204030204" pitchFamily="34" charset="0"/>
                <a:ea typeface="Calibri" panose="020F0502020204030204" pitchFamily="34" charset="0"/>
                <a:cs typeface="Calibri" panose="020F0502020204030204" pitchFamily="34" charset="0"/>
              </a:defRPr>
            </a:lvl2pPr>
            <a:lvl3pPr marL="1143020" indent="-228604">
              <a:buFont typeface="Arial" panose="020B0604020202020204" pitchFamily="34" charset="0"/>
              <a:buChar char="•"/>
              <a:defRPr sz="1800">
                <a:latin typeface="Calibri" panose="020F0502020204030204" pitchFamily="34" charset="0"/>
                <a:ea typeface="Calibri" panose="020F0502020204030204" pitchFamily="34" charset="0"/>
                <a:cs typeface="Calibri" panose="020F0502020204030204" pitchFamily="34" charset="0"/>
              </a:defRPr>
            </a:lvl3pPr>
            <a:lvl4pPr marL="1600227" indent="-228604">
              <a:buFont typeface="Arial" panose="020B0604020202020204" pitchFamily="34" charset="0"/>
              <a:buChar char="•"/>
              <a:defRPr sz="1600">
                <a:latin typeface="Calibri" panose="020F0502020204030204" pitchFamily="34" charset="0"/>
                <a:ea typeface="Calibri" panose="020F0502020204030204" pitchFamily="34" charset="0"/>
                <a:cs typeface="Calibri" panose="020F0502020204030204" pitchFamily="34" charset="0"/>
              </a:defRPr>
            </a:lvl4pPr>
            <a:lvl5pPr marL="2057434" indent="-228604">
              <a:buFont typeface="Arial" panose="020B0604020202020204" pitchFamily="34" charset="0"/>
              <a:buChar char="•"/>
              <a:defRPr>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73524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31" y="295736"/>
            <a:ext cx="628813" cy="767687"/>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1664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766431" y="295736"/>
            <a:ext cx="628813" cy="767687"/>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911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31" y="295736"/>
            <a:ext cx="628813" cy="767687"/>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8940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9/17/2023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a:xfrm>
            <a:off x="7766431" y="295736"/>
            <a:ext cx="628813" cy="767687"/>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0543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9/17/2023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a:xfrm>
            <a:off x="7766431" y="295736"/>
            <a:ext cx="628813" cy="767687"/>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55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9/17/2023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a:xfrm>
            <a:off x="7766431" y="295736"/>
            <a:ext cx="628813" cy="767687"/>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1548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766431" y="295736"/>
            <a:ext cx="628813" cy="767687"/>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51468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9/17/2023</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Tree>
    <p:extLst>
      <p:ext uri="{BB962C8B-B14F-4D97-AF65-F5344CB8AC3E}">
        <p14:creationId xmlns:p14="http://schemas.microsoft.com/office/powerpoint/2010/main" val="2428267265"/>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sha.gov/sites/default/files/enforcement/directives/CPL-02-00-161_0.pdf#:~:text=This%20instruction%2C%20National%20Emphasis%20Program%20on%20Trenching%20and,injuries%20and%20fatalities%20during%20trenching%20and%20excavation%20operations." TargetMode="External"/><Relationship Id="rId2" Type="http://schemas.openxmlformats.org/officeDocument/2006/relationships/hyperlink" Target="https://www.osha.gov/sites/default/files/enforcement/directives/CPL_03-00-024.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sha.gov/sites/default/files/enforcement/directives/CPL_04-00-024G.pdf" TargetMode="External"/><Relationship Id="rId2" Type="http://schemas.openxmlformats.org/officeDocument/2006/relationships/hyperlink" Target="https://www.osha.gov/sites/default/files/enforcement/directives/cpl-23-11-cpl-04.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sha.gov/laws-regs/standardinterpretations/2021-05-06#ftn1" TargetMode="External"/><Relationship Id="rId2" Type="http://schemas.openxmlformats.org/officeDocument/2006/relationships/hyperlink" Target="https://www.osha.gov/laws-regs/standardinterpretations/2021-05-0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osha.gov/sites/default/files/enforcement/directives/CPL_02-00-164_0.pdf" TargetMode="Externa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www.osha.gov/sites/default/files/enforcement/directives/CPL_02-00-164_0.pdf"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hyperlink" Target="https://www.osha.gov/memos/2022-12-20/2023-annual-adjustments-osha-civil-penalti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osha.gov/memos/2022-12-20/2023-annual-adjustments-osha-civil-penalties" TargetMode="Externa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osha.gov/laws-regs/interlinking/standards/1910.141(d)(2)(ii)"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osha.gov/laws-regs/interlinking/standards/1910.147(d)(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osha.gov/sites/default/files/enforcement/directives/CPL_03-00-024.pdf" TargetMode="External"/><Relationship Id="rId2" Type="http://schemas.openxmlformats.org/officeDocument/2006/relationships/hyperlink" Target="https://www.osha.gov/sites/default/files/enforcement/directives/CPL_02-00-164_0.pdf" TargetMode="External"/><Relationship Id="rId1" Type="http://schemas.openxmlformats.org/officeDocument/2006/relationships/slideLayout" Target="../slideLayouts/slideLayout2.xml"/><Relationship Id="rId5" Type="http://schemas.openxmlformats.org/officeDocument/2006/relationships/hyperlink" Target="https://www.osha.gov/laws-regs/standardinterpretations/2021-05-06" TargetMode="External"/><Relationship Id="rId4" Type="http://schemas.openxmlformats.org/officeDocument/2006/relationships/hyperlink" Target="https://www.osha.gov/sites/default/files/enforcement/directives/CPL-02-00-161_0.pdf#:~:text=This%20instruction%2C%20National%20Emphasis%20Program%20on%20Trenching%20and,injuries%20and%20fatalities%20during%20trenching%20and%20excavation%20operations."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mailto:EPGrzybowski@gmail.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osha.gov/repor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8EB1-2225-26A8-9074-F12BF8F59B28}"/>
              </a:ext>
            </a:extLst>
          </p:cNvPr>
          <p:cNvSpPr>
            <a:spLocks noGrp="1"/>
          </p:cNvSpPr>
          <p:nvPr>
            <p:ph type="ctrTitle"/>
          </p:nvPr>
        </p:nvSpPr>
        <p:spPr>
          <a:xfrm>
            <a:off x="1261516" y="2002738"/>
            <a:ext cx="6620968" cy="2395689"/>
          </a:xfrm>
        </p:spPr>
        <p:txBody>
          <a:bodyPr/>
          <a:lstStyle/>
          <a:p>
            <a:pPr algn="ctr"/>
            <a:r>
              <a:rPr lang="en-US" sz="4800" b="1" dirty="0">
                <a:solidFill>
                  <a:srgbClr val="FFFF00"/>
                </a:solidFill>
              </a:rPr>
              <a:t>What OSHA is Looking for During an Inspection</a:t>
            </a:r>
          </a:p>
        </p:txBody>
      </p:sp>
      <p:sp>
        <p:nvSpPr>
          <p:cNvPr id="3" name="Subtitle 2">
            <a:extLst>
              <a:ext uri="{FF2B5EF4-FFF2-40B4-BE49-F238E27FC236}">
                <a16:creationId xmlns:a16="http://schemas.microsoft.com/office/drawing/2014/main" id="{829C1D57-A2B9-46F1-B26C-D49FE301888F}"/>
              </a:ext>
            </a:extLst>
          </p:cNvPr>
          <p:cNvSpPr>
            <a:spLocks noGrp="1"/>
          </p:cNvSpPr>
          <p:nvPr>
            <p:ph type="subTitle" idx="1"/>
          </p:nvPr>
        </p:nvSpPr>
        <p:spPr>
          <a:xfrm>
            <a:off x="664424" y="5744943"/>
            <a:ext cx="6620968" cy="861420"/>
          </a:xfrm>
        </p:spPr>
        <p:txBody>
          <a:bodyPr>
            <a:normAutofit fontScale="70000" lnSpcReduction="20000"/>
          </a:bodyPr>
          <a:lstStyle/>
          <a:p>
            <a:r>
              <a:rPr lang="en-US" b="1" dirty="0">
                <a:solidFill>
                  <a:srgbClr val="FFFF00"/>
                </a:solidFill>
              </a:rPr>
              <a:t>Presented by</a:t>
            </a:r>
          </a:p>
          <a:p>
            <a:r>
              <a:rPr lang="en-US" b="1" dirty="0">
                <a:solidFill>
                  <a:srgbClr val="FFFF00"/>
                </a:solidFill>
              </a:rPr>
              <a:t>Ed Grzybowski</a:t>
            </a:r>
          </a:p>
          <a:p>
            <a:r>
              <a:rPr lang="en-US" b="1" dirty="0">
                <a:solidFill>
                  <a:srgbClr val="FFFF00"/>
                </a:solidFill>
              </a:rPr>
              <a:t>Grizzly bear safety &amp; security consultants™, </a:t>
            </a:r>
            <a:r>
              <a:rPr lang="en-US" b="1" dirty="0" err="1">
                <a:solidFill>
                  <a:srgbClr val="FFFF00"/>
                </a:solidFill>
              </a:rPr>
              <a:t>llc</a:t>
            </a:r>
            <a:endParaRPr lang="en-US" b="1" dirty="0">
              <a:solidFill>
                <a:srgbClr val="FFFF00"/>
              </a:solidFill>
            </a:endParaRPr>
          </a:p>
        </p:txBody>
      </p:sp>
    </p:spTree>
    <p:extLst>
      <p:ext uri="{BB962C8B-B14F-4D97-AF65-F5344CB8AC3E}">
        <p14:creationId xmlns:p14="http://schemas.microsoft.com/office/powerpoint/2010/main" val="2081870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9CB40C-93B4-55C6-BA53-101560A407D6}"/>
              </a:ext>
            </a:extLst>
          </p:cNvPr>
          <p:cNvSpPr>
            <a:spLocks noGrp="1"/>
          </p:cNvSpPr>
          <p:nvPr>
            <p:ph type="title"/>
          </p:nvPr>
        </p:nvSpPr>
        <p:spPr>
          <a:xfrm>
            <a:off x="484710" y="452718"/>
            <a:ext cx="7787420" cy="1400530"/>
          </a:xfrm>
        </p:spPr>
        <p:txBody>
          <a:bodyPr/>
          <a:lstStyle/>
          <a:p>
            <a:r>
              <a:rPr lang="en-US" sz="4400" b="1"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P</a:t>
            </a:r>
            <a: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rogrammed Inspection Triggers</a:t>
            </a:r>
            <a:b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40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National Emphasis Programs (NEPs)</a:t>
            </a:r>
            <a:endParaRPr lang="en-US" b="1" i="1" dirty="0">
              <a:solidFill>
                <a:srgbClr val="FFFF00"/>
              </a:solidFill>
            </a:endParaRPr>
          </a:p>
        </p:txBody>
      </p:sp>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173242" y="1984326"/>
            <a:ext cx="8630515" cy="4420956"/>
          </a:xfrm>
        </p:spPr>
        <p:txBody>
          <a:bodyPr>
            <a:normAutofit lnSpcReduction="10000"/>
          </a:bodyPr>
          <a:lstStyle/>
          <a:p>
            <a:pPr marL="342900" indent="-342900">
              <a:lnSpc>
                <a:spcPct val="107000"/>
              </a:lnSpc>
              <a:spcBef>
                <a:spcPts val="0"/>
              </a:spcBef>
              <a:buFont typeface="Symbol" panose="05050102010706020507" pitchFamily="18" charset="2"/>
              <a:buChar char=""/>
            </a:pPr>
            <a:r>
              <a:rPr lang="en-US" sz="2000" dirty="0">
                <a:solidFill>
                  <a:srgbClr val="FFFF00"/>
                </a:solidFill>
                <a:hlinkClick r:id="rId2">
                  <a:extLst>
                    <a:ext uri="{A12FA001-AC4F-418D-AE19-62706E023703}">
                      <ahyp:hlinkClr xmlns:ahyp="http://schemas.microsoft.com/office/drawing/2018/hyperlinkcolor" val="tx"/>
                    </a:ext>
                  </a:extLst>
                </a:hlinkClick>
              </a:rPr>
              <a:t>CPL 03-00-024 - Outdoor and Indoor Heat-Related Hazards</a:t>
            </a:r>
            <a:endParaRPr lang="en-US" sz="2000" dirty="0">
              <a:solidFill>
                <a:srgbClr val="FFFF00"/>
              </a:solidFill>
            </a:endParaRPr>
          </a:p>
          <a:p>
            <a:pPr marL="342900" indent="-342900">
              <a:lnSpc>
                <a:spcPct val="107000"/>
              </a:lnSpc>
              <a:spcBef>
                <a:spcPts val="0"/>
              </a:spcBef>
              <a:buFont typeface="Symbol" panose="05050102010706020507" pitchFamily="18" charset="2"/>
              <a:buChar char=""/>
            </a:pPr>
            <a:endParaRPr lang="en-US" sz="2000" b="1" dirty="0">
              <a:solidFill>
                <a:srgbClr val="FFFF00"/>
              </a:solidFill>
            </a:endParaRPr>
          </a:p>
          <a:p>
            <a:pPr marL="342900" indent="-342900">
              <a:lnSpc>
                <a:spcPct val="107000"/>
              </a:lnSpc>
              <a:spcBef>
                <a:spcPts val="0"/>
              </a:spcBef>
              <a:buFont typeface="Symbol" panose="05050102010706020507" pitchFamily="18" charset="2"/>
              <a:buChar char=""/>
            </a:pPr>
            <a:r>
              <a:rPr lang="en-US" sz="2000" i="1" dirty="0"/>
              <a:t>“ … to increase the likelihood of preventing heat-related illnesses and deaths and make efficient use of OSHA resources, compliance safety and health officers (CSHOs) who are investigating for other purposes, shall open or refer a heat-related inspection for any hazardous heat conditions observed …”</a:t>
            </a:r>
            <a:endParaRPr lang="en-US" sz="2000" b="1" i="1" dirty="0">
              <a:solidFill>
                <a:srgbClr val="FFFF00"/>
              </a:solidFill>
            </a:endParaRPr>
          </a:p>
          <a:p>
            <a:pPr marL="342900" indent="-342900">
              <a:lnSpc>
                <a:spcPct val="107000"/>
              </a:lnSpc>
              <a:spcBef>
                <a:spcPts val="0"/>
              </a:spcBef>
              <a:buFont typeface="Symbol" panose="05050102010706020507" pitchFamily="18" charset="2"/>
              <a:buChar char=""/>
            </a:pPr>
            <a:endParaRPr lang="en-US" sz="20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2000" dirty="0">
                <a:solidFill>
                  <a:srgbClr val="FFFF00"/>
                </a:solidFill>
                <a:hlinkClick r:id="rId3">
                  <a:extLst>
                    <a:ext uri="{A12FA001-AC4F-418D-AE19-62706E023703}">
                      <ahyp:hlinkClr xmlns:ahyp="http://schemas.microsoft.com/office/drawing/2018/hyperlinkcolor" val="tx"/>
                    </a:ext>
                  </a:extLst>
                </a:hlinkClick>
              </a:rPr>
              <a:t>CPL-02-00-161 - National Emphasis Program on Trenching and Excavation</a:t>
            </a:r>
            <a:endParaRPr lang="en-US" sz="2000" dirty="0">
              <a:solidFill>
                <a:srgbClr val="FFFF00"/>
              </a:solidFill>
            </a:endParaRPr>
          </a:p>
          <a:p>
            <a:pPr marL="342900" indent="-342900">
              <a:lnSpc>
                <a:spcPct val="107000"/>
              </a:lnSpc>
              <a:spcBef>
                <a:spcPts val="0"/>
              </a:spcBef>
              <a:buFont typeface="Symbol" panose="05050102010706020507" pitchFamily="18" charset="2"/>
              <a:buChar char=""/>
            </a:pPr>
            <a:endParaRPr lang="en-US" sz="2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2000" i="1" dirty="0"/>
              <a:t>“…Compliance Safety and Health Officers (CSHOs) shall initiate inspections under this NEP whenever they observe an open trench or an open excavation, regardless of whether or not a violation is readily observed. These observations may occur during the course of their normal work-day travel or while engaged in programmed or un-programmed inspections…”</a:t>
            </a:r>
            <a:endParaRPr lang="en-US" sz="2000"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02330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9CB40C-93B4-55C6-BA53-101560A407D6}"/>
              </a:ext>
            </a:extLst>
          </p:cNvPr>
          <p:cNvSpPr>
            <a:spLocks noGrp="1"/>
          </p:cNvSpPr>
          <p:nvPr>
            <p:ph type="title"/>
          </p:nvPr>
        </p:nvSpPr>
        <p:spPr>
          <a:xfrm>
            <a:off x="212651" y="293230"/>
            <a:ext cx="8670852" cy="1400530"/>
          </a:xfrm>
        </p:spPr>
        <p:txBody>
          <a:bodyPr/>
          <a:lstStyle/>
          <a:p>
            <a:r>
              <a:rPr lang="en-US" sz="4400" b="1"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P</a:t>
            </a:r>
            <a: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rogrammed Inspection Triggers</a:t>
            </a:r>
            <a:b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36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Regional &amp; Local Emphasis Programs</a:t>
            </a:r>
            <a:endParaRPr lang="en-US" sz="3600" b="1" dirty="0">
              <a:solidFill>
                <a:srgbClr val="FFFF00"/>
              </a:solidFill>
            </a:endParaRPr>
          </a:p>
        </p:txBody>
      </p:sp>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252523" y="1693760"/>
            <a:ext cx="8638954" cy="5018567"/>
          </a:xfrm>
        </p:spPr>
        <p:txBody>
          <a:bodyPr>
            <a:normAutofit fontScale="77500" lnSpcReduction="20000"/>
          </a:bodyPr>
          <a:lstStyle/>
          <a:p>
            <a:pPr marL="342900" indent="-342900">
              <a:lnSpc>
                <a:spcPct val="107000"/>
              </a:lnSpc>
              <a:spcBef>
                <a:spcPts val="0"/>
              </a:spcBef>
              <a:buFont typeface="Symbol" panose="05050102010706020507" pitchFamily="18" charset="2"/>
              <a:buChar char=""/>
            </a:pPr>
            <a:r>
              <a:rPr lang="en-US" sz="2900" dirty="0">
                <a:hlinkClick r:id="rId2"/>
              </a:rPr>
              <a:t>CPL 23/11 (CPL 04), Local Emphasis Program for Construction, 4/18/2023 (R4)</a:t>
            </a:r>
            <a:endParaRPr lang="en-US" sz="2900" dirty="0"/>
          </a:p>
          <a:p>
            <a:pPr marL="342900" indent="-342900">
              <a:lnSpc>
                <a:spcPct val="107000"/>
              </a:lnSpc>
              <a:spcBef>
                <a:spcPts val="0"/>
              </a:spcBef>
              <a:buFont typeface="Symbol" panose="05050102010706020507" pitchFamily="18" charset="2"/>
              <a:buChar char=""/>
            </a:pPr>
            <a:endParaRPr lang="en-US" sz="2900" dirty="0"/>
          </a:p>
          <a:p>
            <a:pPr marL="0" indent="0">
              <a:lnSpc>
                <a:spcPct val="107000"/>
              </a:lnSpc>
              <a:spcBef>
                <a:spcPts val="0"/>
              </a:spcBef>
              <a:buNone/>
            </a:pPr>
            <a:r>
              <a:rPr lang="en-US" sz="2900" i="1" dirty="0"/>
              <a:t>“… Due to the mobility of employers in the construction industry, the transitory nature of construction sites and the fact that sites often involve more than one employer, inspections shall be scheduled from a list of work sites (Appendices A, B, and C) rather than employers…”</a:t>
            </a:r>
          </a:p>
          <a:p>
            <a:pPr marL="342900" indent="-342900">
              <a:lnSpc>
                <a:spcPct val="107000"/>
              </a:lnSpc>
              <a:spcBef>
                <a:spcPts val="0"/>
              </a:spcBef>
              <a:buFont typeface="Symbol" panose="05050102010706020507" pitchFamily="18" charset="2"/>
              <a:buChar char=""/>
            </a:pPr>
            <a:endParaRPr lang="en-US" sz="29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2900" dirty="0">
                <a:hlinkClick r:id="rId3"/>
              </a:rPr>
              <a:t>CPL-04-00-024G, Local Emphasis Program for Noise in the Workplace, 10/1/2019 (R1)</a:t>
            </a:r>
            <a:endParaRPr lang="en-US" sz="2900" dirty="0"/>
          </a:p>
          <a:p>
            <a:pPr marL="342900" indent="-342900">
              <a:lnSpc>
                <a:spcPct val="107000"/>
              </a:lnSpc>
              <a:spcBef>
                <a:spcPts val="0"/>
              </a:spcBef>
              <a:buFont typeface="Symbol" panose="05050102010706020507" pitchFamily="18" charset="2"/>
              <a:buChar char=""/>
            </a:pPr>
            <a:endParaRPr lang="en-US" sz="2900" dirty="0"/>
          </a:p>
          <a:p>
            <a:pPr marL="0" indent="0">
              <a:lnSpc>
                <a:spcPct val="107000"/>
              </a:lnSpc>
              <a:spcBef>
                <a:spcPts val="0"/>
              </a:spcBef>
              <a:buNone/>
            </a:pPr>
            <a:r>
              <a:rPr lang="en-US" sz="2900" i="1" dirty="0"/>
              <a:t>“… The Directorate of Technical Support and Emergency Management (DTSEM), Office of Statistical Analysis (OSA) will generate a master list of establishments in the targeted NAICS codes within Region 1 and then assign a random number to each establishment. …”</a:t>
            </a:r>
            <a:endParaRPr lang="en-US" sz="2900"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291048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9CB40C-93B4-55C6-BA53-101560A407D6}"/>
              </a:ext>
            </a:extLst>
          </p:cNvPr>
          <p:cNvSpPr>
            <a:spLocks noGrp="1"/>
          </p:cNvSpPr>
          <p:nvPr>
            <p:ph type="title"/>
          </p:nvPr>
        </p:nvSpPr>
        <p:spPr>
          <a:xfrm>
            <a:off x="484710" y="452718"/>
            <a:ext cx="8366894" cy="1400530"/>
          </a:xfrm>
        </p:spPr>
        <p:txBody>
          <a:bodyPr/>
          <a:lstStyle/>
          <a:p>
            <a:r>
              <a:rPr lang="en-US" sz="4800" b="1"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P</a:t>
            </a:r>
            <a:r>
              <a:rPr lang="en-US" sz="48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rogrammed Inspection Triggers</a:t>
            </a:r>
            <a:br>
              <a:rPr lang="en-US" sz="48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44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National Guidance Memos</a:t>
            </a:r>
            <a:endParaRPr lang="en-US" b="1" dirty="0">
              <a:solidFill>
                <a:srgbClr val="FFFF00"/>
              </a:solidFill>
            </a:endParaRPr>
          </a:p>
        </p:txBody>
      </p:sp>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116958" y="2043641"/>
            <a:ext cx="8968562" cy="4195481"/>
          </a:xfrm>
        </p:spPr>
        <p:txBody>
          <a:bodyPr>
            <a:normAutofit lnSpcReduction="10000"/>
          </a:bodyPr>
          <a:lstStyle/>
          <a:p>
            <a:pPr marL="742956" lvl="1" indent="-342900" algn="just">
              <a:lnSpc>
                <a:spcPct val="107000"/>
              </a:lnSpc>
              <a:spcBef>
                <a:spcPts val="0"/>
              </a:spcBef>
              <a:spcAft>
                <a:spcPts val="800"/>
              </a:spcAft>
              <a:buFont typeface="Symbol" panose="05050102010706020507" pitchFamily="18" charset="2"/>
              <a:buChar char=""/>
            </a:pPr>
            <a:r>
              <a:rPr lang="en-US" dirty="0">
                <a:solidFill>
                  <a:srgbClr val="FFFF00"/>
                </a:solidFill>
                <a:hlinkClick r:id="rId2">
                  <a:extLst>
                    <a:ext uri="{A12FA001-AC4F-418D-AE19-62706E023703}">
                      <ahyp:hlinkClr xmlns:ahyp="http://schemas.microsoft.com/office/drawing/2018/hyperlinkcolor" val="tx"/>
                    </a:ext>
                  </a:extLst>
                </a:hlinkClick>
              </a:rPr>
              <a:t>OSHA Memorandum, Subject: Enforcement Procedures for Failure to Submit Electronic Illness and Injury Records under 29 CFR 1904.41(a)(1) and (a)(2), 5/6/2021</a:t>
            </a:r>
            <a:endParaRPr lang="en-US"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742956" lvl="1" indent="-342900" algn="just">
              <a:lnSpc>
                <a:spcPct val="107000"/>
              </a:lnSpc>
              <a:spcBef>
                <a:spcPts val="0"/>
              </a:spcBef>
              <a:spcAft>
                <a:spcPts val="800"/>
              </a:spcAft>
              <a:buFont typeface="Symbol" panose="05050102010706020507" pitchFamily="18" charset="2"/>
              <a:buChar char=""/>
            </a:pPr>
            <a:r>
              <a:rPr lang="en-US" b="0" i="1" dirty="0">
                <a:effectLst/>
                <a:latin typeface="Source Sans Pro" panose="020B0503030403020204" pitchFamily="34" charset="0"/>
              </a:rPr>
              <a:t>“Compliance safety and health officers (CSHOs) should </a:t>
            </a:r>
            <a:r>
              <a:rPr lang="en-US" b="1" i="1" u="sng" dirty="0">
                <a:effectLst/>
                <a:latin typeface="Source Sans Pro" panose="020B0503030403020204" pitchFamily="34" charset="0"/>
              </a:rPr>
              <a:t>refer to this database during all inspections to identify employers that were required to submit records</a:t>
            </a:r>
            <a:r>
              <a:rPr lang="en-US" b="1" i="1" u="sng" baseline="30000" dirty="0">
                <a:effectLst/>
                <a:latin typeface="Source Sans Pro" panose="020B0503030403020204" pitchFamily="34" charset="0"/>
                <a:hlinkClick r:id="rId3" tooltip="Jump to Footnote 1">
                  <a:extLst>
                    <a:ext uri="{A12FA001-AC4F-418D-AE19-62706E023703}">
                      <ahyp:hlinkClr xmlns:ahyp="http://schemas.microsoft.com/office/drawing/2018/hyperlinkcolor" val="tx"/>
                    </a:ext>
                  </a:extLst>
                </a:hlinkClick>
              </a:rPr>
              <a:t>1</a:t>
            </a:r>
            <a:r>
              <a:rPr lang="en-US" b="1" i="1" u="sng" dirty="0">
                <a:effectLst/>
                <a:latin typeface="Source Sans Pro" panose="020B0503030403020204" pitchFamily="34" charset="0"/>
              </a:rPr>
              <a:t> but failed to do so.</a:t>
            </a:r>
            <a:r>
              <a:rPr lang="en-US" b="0" i="1" dirty="0">
                <a:effectLst/>
                <a:latin typeface="Source Sans Pro" panose="020B0503030403020204" pitchFamily="34" charset="0"/>
              </a:rPr>
              <a:t> Employers shall not be cited for failure to submit records by March 2, provided the employer attempted to submit its records but was unable to do so due to performance problems associated with the ITA. The data must have been submitted, however, in a timely fashion once the ITA becomes operational. Area Directors may direct CSHOs to perform a full recordkeeping audit where there is evidence of potential systemic recordkeeping issues.”</a:t>
            </a:r>
          </a:p>
          <a:p>
            <a:endParaRPr lang="en-US" dirty="0"/>
          </a:p>
        </p:txBody>
      </p:sp>
    </p:spTree>
    <p:extLst>
      <p:ext uri="{BB962C8B-B14F-4D97-AF65-F5344CB8AC3E}">
        <p14:creationId xmlns:p14="http://schemas.microsoft.com/office/powerpoint/2010/main" val="139429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EC68-96EE-3541-99A4-EF8D0DDC1CD4}"/>
              </a:ext>
            </a:extLst>
          </p:cNvPr>
          <p:cNvSpPr>
            <a:spLocks noGrp="1"/>
          </p:cNvSpPr>
          <p:nvPr>
            <p:ph type="title"/>
          </p:nvPr>
        </p:nvSpPr>
        <p:spPr>
          <a:xfrm>
            <a:off x="271130" y="420820"/>
            <a:ext cx="8787810" cy="1400530"/>
          </a:xfrm>
        </p:spPr>
        <p:txBody>
          <a:bodyPr/>
          <a:lstStyle/>
          <a:p>
            <a:pPr marL="0" marR="0">
              <a:lnSpc>
                <a:spcPct val="107000"/>
              </a:lnSpc>
              <a:spcBef>
                <a:spcPts val="0"/>
              </a:spcBef>
              <a:spcAft>
                <a:spcPts val="800"/>
              </a:spcAft>
            </a:pPr>
            <a: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Inspection Elements and Progression</a:t>
            </a:r>
            <a:b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44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Day of the inspection</a:t>
            </a:r>
          </a:p>
        </p:txBody>
      </p:sp>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357117" y="2393167"/>
            <a:ext cx="8244621" cy="3731186"/>
          </a:xfrm>
        </p:spPr>
        <p:txBody>
          <a:bodyPr>
            <a:normAutofit/>
          </a:bodyPr>
          <a:lstStyle/>
          <a:p>
            <a:pPr marL="0" marR="0">
              <a:lnSpc>
                <a:spcPct val="107000"/>
              </a:lnSpc>
              <a:spcBef>
                <a:spcPts val="0"/>
              </a:spcBef>
              <a:spcAft>
                <a:spcPts val="800"/>
              </a:spcAft>
              <a:buFont typeface="Arial" panose="020B0604020202020204" pitchFamily="34" charset="0"/>
              <a:buChar char="•"/>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Arrival</a:t>
            </a:r>
          </a:p>
          <a:p>
            <a:pPr marR="0" lvl="0">
              <a:lnSpc>
                <a:spcPct val="107000"/>
              </a:lnSpc>
              <a:spcBef>
                <a:spcPts val="0"/>
              </a:spcBef>
              <a:spcAft>
                <a:spcPts val="0"/>
              </a:spcAft>
              <a:buFont typeface="Arial" panose="020B0604020202020204" pitchFamily="34" charset="0"/>
              <a:buChar char="•"/>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Opening Conference</a:t>
            </a:r>
          </a:p>
          <a:p>
            <a:pPr marR="0" lvl="0">
              <a:lnSpc>
                <a:spcPct val="107000"/>
              </a:lnSpc>
              <a:spcBef>
                <a:spcPts val="0"/>
              </a:spcBef>
              <a:spcAft>
                <a:spcPts val="0"/>
              </a:spcAft>
              <a:buFont typeface="Arial" panose="020B0604020202020204" pitchFamily="34" charset="0"/>
              <a:buChar char="•"/>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Walk-Around</a:t>
            </a:r>
          </a:p>
          <a:p>
            <a:pPr marR="0" lvl="0">
              <a:lnSpc>
                <a:spcPct val="107000"/>
              </a:lnSpc>
              <a:spcBef>
                <a:spcPts val="0"/>
              </a:spcBef>
              <a:spcAft>
                <a:spcPts val="0"/>
              </a:spcAft>
              <a:buFont typeface="Arial" panose="020B0604020202020204" pitchFamily="34" charset="0"/>
              <a:buChar char="•"/>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Interviews</a:t>
            </a:r>
          </a:p>
          <a:p>
            <a:pPr marR="0" lvl="0">
              <a:lnSpc>
                <a:spcPct val="107000"/>
              </a:lnSpc>
              <a:spcBef>
                <a:spcPts val="0"/>
              </a:spcBef>
              <a:spcAft>
                <a:spcPts val="800"/>
              </a:spcAft>
              <a:buFont typeface="Arial" panose="020B0604020202020204" pitchFamily="34" charset="0"/>
              <a:buChar char="•"/>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Document Requests</a:t>
            </a:r>
          </a:p>
          <a:p>
            <a:pPr marL="0" marR="0">
              <a:lnSpc>
                <a:spcPct val="107000"/>
              </a:lnSpc>
              <a:spcBef>
                <a:spcPts val="0"/>
              </a:spcBef>
              <a:spcAft>
                <a:spcPts val="800"/>
              </a:spcAft>
              <a:buFont typeface="Arial" panose="020B0604020202020204" pitchFamily="34" charset="0"/>
              <a:buChar char="•"/>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Closing Conference “1”</a:t>
            </a:r>
          </a:p>
          <a:p>
            <a:pPr marL="0" indent="0">
              <a:buNone/>
            </a:pPr>
            <a:endParaRPr lang="en-US" dirty="0"/>
          </a:p>
        </p:txBody>
      </p:sp>
    </p:spTree>
    <p:extLst>
      <p:ext uri="{BB962C8B-B14F-4D97-AF65-F5344CB8AC3E}">
        <p14:creationId xmlns:p14="http://schemas.microsoft.com/office/powerpoint/2010/main" val="2044640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EC68-96EE-3541-99A4-EF8D0DDC1CD4}"/>
              </a:ext>
            </a:extLst>
          </p:cNvPr>
          <p:cNvSpPr>
            <a:spLocks noGrp="1"/>
          </p:cNvSpPr>
          <p:nvPr>
            <p:ph type="title"/>
          </p:nvPr>
        </p:nvSpPr>
        <p:spPr>
          <a:xfrm>
            <a:off x="271129" y="420820"/>
            <a:ext cx="8745279" cy="1400530"/>
          </a:xfrm>
        </p:spPr>
        <p:txBody>
          <a:bodyPr/>
          <a:lstStyle/>
          <a:p>
            <a:pPr>
              <a:lnSpc>
                <a:spcPct val="107000"/>
              </a:lnSpc>
              <a:spcBef>
                <a:spcPts val="0"/>
              </a:spcBef>
              <a:spcAft>
                <a:spcPts val="800"/>
              </a:spcAft>
            </a:pPr>
            <a: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Inspection Elements and Progression</a:t>
            </a:r>
            <a:b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44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Subsequent/Follow on Visit(s)</a:t>
            </a:r>
            <a:br>
              <a:rPr lang="en-US" sz="4400"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endParaRPr lang="en-US" sz="4400"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449689" y="2488859"/>
            <a:ext cx="8244621" cy="2710461"/>
          </a:xfrm>
        </p:spPr>
        <p:txBody>
          <a:bodyPr>
            <a:normAutofit lnSpcReduction="10000"/>
          </a:bodyPr>
          <a:lstStyle/>
          <a:p>
            <a:pPr marL="114296" indent="-342900">
              <a:lnSpc>
                <a:spcPct val="107000"/>
              </a:lnSpc>
              <a:spcBef>
                <a:spcPts val="0"/>
              </a:spcBef>
              <a:spcAft>
                <a:spcPts val="800"/>
              </a:spcAft>
              <a:buFont typeface="Arial" panose="020B0604020202020204" pitchFamily="34" charset="0"/>
              <a:buChar char="•"/>
            </a:pPr>
            <a:r>
              <a:rPr lang="en-US" sz="3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Why?</a:t>
            </a:r>
          </a:p>
          <a:p>
            <a:pPr marL="114296" indent="-342900">
              <a:lnSpc>
                <a:spcPct val="107000"/>
              </a:lnSpc>
              <a:spcBef>
                <a:spcPts val="0"/>
              </a:spcBef>
              <a:spcAft>
                <a:spcPts val="800"/>
              </a:spcAft>
              <a:buFont typeface="Arial" panose="020B0604020202020204" pitchFamily="34" charset="0"/>
              <a:buChar char="•"/>
            </a:pPr>
            <a:r>
              <a:rPr lang="en-US" sz="3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many?</a:t>
            </a:r>
          </a:p>
          <a:p>
            <a:pPr marL="114296" indent="-342900">
              <a:lnSpc>
                <a:spcPct val="107000"/>
              </a:lnSpc>
              <a:spcBef>
                <a:spcPts val="0"/>
              </a:spcBef>
              <a:spcAft>
                <a:spcPts val="800"/>
              </a:spcAft>
              <a:buFont typeface="Arial" panose="020B0604020202020204" pitchFamily="34" charset="0"/>
              <a:buChar char="•"/>
            </a:pPr>
            <a:r>
              <a:rPr lang="en-US" sz="36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Frequency?</a:t>
            </a:r>
          </a:p>
          <a:p>
            <a:pPr marL="114296" indent="-342900">
              <a:lnSpc>
                <a:spcPct val="107000"/>
              </a:lnSpc>
              <a:spcBef>
                <a:spcPts val="0"/>
              </a:spcBef>
              <a:spcAft>
                <a:spcPts val="800"/>
              </a:spcAft>
              <a:buFont typeface="Arial" panose="020B0604020202020204" pitchFamily="34" charset="0"/>
              <a:buChar char="•"/>
            </a:pPr>
            <a:r>
              <a:rPr lang="en-US" sz="3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Duration</a:t>
            </a:r>
          </a:p>
          <a:p>
            <a:endParaRPr lang="en-US" dirty="0"/>
          </a:p>
        </p:txBody>
      </p:sp>
    </p:spTree>
    <p:extLst>
      <p:ext uri="{BB962C8B-B14F-4D97-AF65-F5344CB8AC3E}">
        <p14:creationId xmlns:p14="http://schemas.microsoft.com/office/powerpoint/2010/main" val="6802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EC68-96EE-3541-99A4-EF8D0DDC1CD4}"/>
              </a:ext>
            </a:extLst>
          </p:cNvPr>
          <p:cNvSpPr>
            <a:spLocks noGrp="1"/>
          </p:cNvSpPr>
          <p:nvPr>
            <p:ph type="title"/>
          </p:nvPr>
        </p:nvSpPr>
        <p:spPr>
          <a:xfrm>
            <a:off x="271130" y="420820"/>
            <a:ext cx="8713382" cy="1400530"/>
          </a:xfrm>
        </p:spPr>
        <p:txBody>
          <a:bodyPr/>
          <a:lstStyle/>
          <a:p>
            <a:pPr marL="0" marR="0">
              <a:lnSpc>
                <a:spcPct val="107000"/>
              </a:lnSpc>
              <a:spcBef>
                <a:spcPts val="0"/>
              </a:spcBef>
              <a:spcAft>
                <a:spcPts val="800"/>
              </a:spcAft>
            </a:pPr>
            <a: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Inspection Elements and Progression</a:t>
            </a:r>
            <a:b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44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Closing of the Inspection</a:t>
            </a:r>
          </a:p>
        </p:txBody>
      </p:sp>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449689" y="2403378"/>
            <a:ext cx="8244621" cy="2051243"/>
          </a:xfrm>
        </p:spPr>
        <p:txBody>
          <a:bodyPr>
            <a:normAutofit lnSpcReduction="10000"/>
          </a:bodyPr>
          <a:lstStyle/>
          <a:p>
            <a:pPr marL="0" marR="0">
              <a:lnSpc>
                <a:spcPct val="107000"/>
              </a:lnSpc>
              <a:spcBef>
                <a:spcPts val="0"/>
              </a:spcBef>
              <a:spcAft>
                <a:spcPts val="800"/>
              </a:spcAft>
              <a:buFont typeface="Arial" panose="020B0604020202020204" pitchFamily="34" charset="0"/>
              <a:buChar char="•"/>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Not required.  You do not have to have one.</a:t>
            </a:r>
          </a:p>
          <a:p>
            <a:pPr marL="0" marR="0">
              <a:lnSpc>
                <a:spcPct val="107000"/>
              </a:lnSpc>
              <a:spcBef>
                <a:spcPts val="0"/>
              </a:spcBef>
              <a:spcAft>
                <a:spcPts val="800"/>
              </a:spcAft>
              <a:buFont typeface="Arial" panose="020B0604020202020204" pitchFamily="34" charset="0"/>
              <a:buChar char="•"/>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Closing Conference “2”</a:t>
            </a:r>
          </a:p>
          <a:p>
            <a:pPr marL="0" marR="0">
              <a:lnSpc>
                <a:spcPct val="107000"/>
              </a:lnSpc>
              <a:spcBef>
                <a:spcPts val="0"/>
              </a:spcBef>
              <a:spcAft>
                <a:spcPts val="800"/>
              </a:spcAft>
              <a:buFont typeface="Arial" panose="020B0604020202020204" pitchFamily="34" charset="0"/>
              <a:buChar char="•"/>
            </a:pPr>
            <a:r>
              <a:rPr lang="en-US" sz="24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Who can/should/must attend</a:t>
            </a:r>
          </a:p>
          <a:p>
            <a:pPr marL="0" marR="0">
              <a:lnSpc>
                <a:spcPct val="107000"/>
              </a:lnSpc>
              <a:spcBef>
                <a:spcPts val="0"/>
              </a:spcBef>
              <a:spcAft>
                <a:spcPts val="800"/>
              </a:spcAft>
              <a:buFont typeface="Arial" panose="020B0604020202020204" pitchFamily="34" charset="0"/>
              <a:buChar char="•"/>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will be discussed</a:t>
            </a:r>
          </a:p>
          <a:p>
            <a:pPr marL="0" indent="0">
              <a:buNone/>
            </a:pPr>
            <a:endParaRPr lang="en-US" dirty="0"/>
          </a:p>
        </p:txBody>
      </p:sp>
    </p:spTree>
    <p:extLst>
      <p:ext uri="{BB962C8B-B14F-4D97-AF65-F5344CB8AC3E}">
        <p14:creationId xmlns:p14="http://schemas.microsoft.com/office/powerpoint/2010/main" val="2273456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531628" y="2052925"/>
            <a:ext cx="8341241" cy="4195481"/>
          </a:xfrm>
        </p:spPr>
        <p:txBody>
          <a:bodyPr>
            <a:normAutofit/>
          </a:bodyPr>
          <a:lstStyle/>
          <a:p>
            <a:pPr marL="0" marR="0">
              <a:lnSpc>
                <a:spcPct val="107000"/>
              </a:lnSpc>
              <a:spcBef>
                <a:spcPts val="0"/>
              </a:spcBef>
              <a:spcAft>
                <a:spcPts val="800"/>
              </a:spcAft>
              <a:buFont typeface="Arial" panose="020B0604020202020204" pitchFamily="34" charset="0"/>
              <a:buChar char="•"/>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Citations are for the presence of hazards – not an incident</a:t>
            </a:r>
          </a:p>
          <a:p>
            <a:pPr marL="0" marR="0">
              <a:lnSpc>
                <a:spcPct val="107000"/>
              </a:lnSpc>
              <a:spcBef>
                <a:spcPts val="0"/>
              </a:spcBef>
              <a:spcAft>
                <a:spcPts val="800"/>
              </a:spcAft>
              <a:buFont typeface="Arial" panose="020B0604020202020204" pitchFamily="34" charset="0"/>
              <a:buChar char="•"/>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Each citation must establish that the cited standard applied, the standard was violated, employees were exposed, and the employer had knowledge of the hazard</a:t>
            </a:r>
          </a:p>
          <a:p>
            <a:pPr marL="0" marR="0">
              <a:lnSpc>
                <a:spcPct val="107000"/>
              </a:lnSpc>
              <a:spcBef>
                <a:spcPts val="0"/>
              </a:spcBef>
              <a:spcAft>
                <a:spcPts val="800"/>
              </a:spcAft>
              <a:buFont typeface="Arial" panose="020B0604020202020204" pitchFamily="34" charset="0"/>
              <a:buChar char="•"/>
            </a:pPr>
            <a:r>
              <a:rPr lang="en-US" kern="100" dirty="0">
                <a:solidFill>
                  <a:srgbClr val="FFFF00"/>
                </a:solidFill>
                <a:cs typeface="Times New Roman" panose="02020603050405020304" pitchFamily="18" charset="0"/>
              </a:rPr>
              <a:t>Citation Timeliness</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buFont typeface="Arial" panose="020B0604020202020204" pitchFamily="34" charset="0"/>
              <a:buChar char="•"/>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Sent by Certified Mail</a:t>
            </a:r>
          </a:p>
          <a:p>
            <a:pPr marL="0" marR="0">
              <a:lnSpc>
                <a:spcPct val="107000"/>
              </a:lnSpc>
              <a:spcBef>
                <a:spcPts val="0"/>
              </a:spcBef>
              <a:spcAft>
                <a:spcPts val="800"/>
              </a:spcAft>
              <a:buFont typeface="Arial" panose="020B0604020202020204" pitchFamily="34" charset="0"/>
              <a:buChar char="•"/>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Must be mailed within 180 days of any cited exposure incident</a:t>
            </a:r>
          </a:p>
          <a:p>
            <a:pPr marL="0" marR="0">
              <a:lnSpc>
                <a:spcPct val="107000"/>
              </a:lnSpc>
              <a:spcBef>
                <a:spcPts val="0"/>
              </a:spcBef>
              <a:spcAft>
                <a:spcPts val="800"/>
              </a:spcAft>
              <a:buFont typeface="Arial" panose="020B0604020202020204" pitchFamily="34" charset="0"/>
              <a:buChar char="•"/>
            </a:pP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Title 1">
            <a:extLst>
              <a:ext uri="{FF2B5EF4-FFF2-40B4-BE49-F238E27FC236}">
                <a16:creationId xmlns:a16="http://schemas.microsoft.com/office/drawing/2014/main" id="{C3C02FC8-7E6F-FF81-8DC6-658BA791D906}"/>
              </a:ext>
            </a:extLst>
          </p:cNvPr>
          <p:cNvSpPr>
            <a:spLocks noGrp="1"/>
          </p:cNvSpPr>
          <p:nvPr>
            <p:ph type="title"/>
          </p:nvPr>
        </p:nvSpPr>
        <p:spPr>
          <a:xfrm>
            <a:off x="271130" y="420820"/>
            <a:ext cx="8724014" cy="1400530"/>
          </a:xfrm>
        </p:spPr>
        <p:txBody>
          <a:bodyPr/>
          <a:lstStyle/>
          <a:p>
            <a:pPr>
              <a:lnSpc>
                <a:spcPct val="107000"/>
              </a:lnSpc>
              <a:spcBef>
                <a:spcPts val="0"/>
              </a:spcBef>
              <a:spcAft>
                <a:spcPts val="800"/>
              </a:spcAft>
            </a:pPr>
            <a: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Inspection Elements and Progression</a:t>
            </a:r>
            <a:b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44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Citation Issuance</a:t>
            </a:r>
          </a:p>
        </p:txBody>
      </p:sp>
    </p:spTree>
    <p:extLst>
      <p:ext uri="{BB962C8B-B14F-4D97-AF65-F5344CB8AC3E}">
        <p14:creationId xmlns:p14="http://schemas.microsoft.com/office/powerpoint/2010/main" val="104988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531628" y="2052925"/>
            <a:ext cx="8341241" cy="4195481"/>
          </a:xfrm>
        </p:spPr>
        <p:txBody>
          <a:bodyPr>
            <a:normAutofit/>
          </a:bodyPr>
          <a:lstStyle/>
          <a:p>
            <a:pPr marL="342900" indent="-342900">
              <a:lnSpc>
                <a:spcPct val="107000"/>
              </a:lnSpc>
              <a:spcBef>
                <a:spcPts val="0"/>
              </a:spcBef>
              <a:buFont typeface="Arial" panose="020B0604020202020204" pitchFamily="34" charset="0"/>
              <a:buChar char="•"/>
            </a:pPr>
            <a:r>
              <a:rPr lang="en-US" sz="2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General Duty Clause 5(</a:t>
            </a:r>
            <a:r>
              <a:rPr lang="en-US" sz="26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a)(1)</a:t>
            </a:r>
          </a:p>
          <a:p>
            <a:pPr marL="342900" indent="-342900">
              <a:lnSpc>
                <a:spcPct val="107000"/>
              </a:lnSpc>
              <a:spcBef>
                <a:spcPts val="0"/>
              </a:spcBef>
              <a:buFont typeface="Arial" panose="020B0604020202020204" pitchFamily="34" charset="0"/>
              <a:buChar char="•"/>
            </a:pPr>
            <a:r>
              <a:rPr lang="en-US" sz="2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Other Than Serious </a:t>
            </a:r>
          </a:p>
          <a:p>
            <a:pPr marL="342900" indent="-342900">
              <a:lnSpc>
                <a:spcPct val="107000"/>
              </a:lnSpc>
              <a:spcBef>
                <a:spcPts val="0"/>
              </a:spcBef>
              <a:buFont typeface="Arial" panose="020B0604020202020204" pitchFamily="34" charset="0"/>
              <a:buChar char="•"/>
            </a:pPr>
            <a:r>
              <a:rPr lang="en-US" sz="2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Serious </a:t>
            </a:r>
          </a:p>
          <a:p>
            <a:pPr marL="342900" indent="-342900">
              <a:lnSpc>
                <a:spcPct val="107000"/>
              </a:lnSpc>
              <a:spcBef>
                <a:spcPts val="0"/>
              </a:spcBef>
              <a:buFont typeface="Arial" panose="020B0604020202020204" pitchFamily="34" charset="0"/>
              <a:buChar char="•"/>
            </a:pPr>
            <a:r>
              <a:rPr lang="en-US" sz="2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Willful </a:t>
            </a:r>
          </a:p>
          <a:p>
            <a:pPr marL="342900" indent="-342900">
              <a:lnSpc>
                <a:spcPct val="107000"/>
              </a:lnSpc>
              <a:spcBef>
                <a:spcPts val="0"/>
              </a:spcBef>
              <a:buFont typeface="Arial" panose="020B0604020202020204" pitchFamily="34" charset="0"/>
              <a:buChar char="•"/>
            </a:pPr>
            <a:r>
              <a:rPr lang="en-US" sz="2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Failure to Abate </a:t>
            </a:r>
          </a:p>
          <a:p>
            <a:pPr marL="342900" indent="-342900">
              <a:lnSpc>
                <a:spcPct val="107000"/>
              </a:lnSpc>
              <a:spcBef>
                <a:spcPts val="0"/>
              </a:spcBef>
              <a:spcAft>
                <a:spcPts val="800"/>
              </a:spcAft>
              <a:buFont typeface="Arial" panose="020B0604020202020204" pitchFamily="34" charset="0"/>
              <a:buChar char="•"/>
            </a:pPr>
            <a:r>
              <a:rPr lang="en-US" sz="2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Repeat</a:t>
            </a:r>
          </a:p>
          <a:p>
            <a:pPr marL="0" marR="0">
              <a:lnSpc>
                <a:spcPct val="107000"/>
              </a:lnSpc>
              <a:spcBef>
                <a:spcPts val="0"/>
              </a:spcBef>
              <a:spcAft>
                <a:spcPts val="800"/>
              </a:spcAft>
              <a:buFont typeface="Arial" panose="020B0604020202020204" pitchFamily="34" charset="0"/>
              <a:buChar char="•"/>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Criminal Referrals</a:t>
            </a:r>
          </a:p>
          <a:p>
            <a:endParaRPr lang="en-US" dirty="0"/>
          </a:p>
        </p:txBody>
      </p:sp>
      <p:sp>
        <p:nvSpPr>
          <p:cNvPr id="8" name="Title 1">
            <a:extLst>
              <a:ext uri="{FF2B5EF4-FFF2-40B4-BE49-F238E27FC236}">
                <a16:creationId xmlns:a16="http://schemas.microsoft.com/office/drawing/2014/main" id="{C3C02FC8-7E6F-FF81-8DC6-658BA791D906}"/>
              </a:ext>
            </a:extLst>
          </p:cNvPr>
          <p:cNvSpPr>
            <a:spLocks noGrp="1"/>
          </p:cNvSpPr>
          <p:nvPr>
            <p:ph type="title"/>
          </p:nvPr>
        </p:nvSpPr>
        <p:spPr>
          <a:xfrm>
            <a:off x="271129" y="420820"/>
            <a:ext cx="8734647" cy="1400530"/>
          </a:xfrm>
        </p:spPr>
        <p:txBody>
          <a:bodyPr/>
          <a:lstStyle/>
          <a:p>
            <a:pPr>
              <a:lnSpc>
                <a:spcPct val="107000"/>
              </a:lnSpc>
              <a:spcBef>
                <a:spcPts val="0"/>
              </a:spcBef>
              <a:spcAft>
                <a:spcPts val="800"/>
              </a:spcAft>
            </a:pPr>
            <a: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Inspection Elements and Progression</a:t>
            </a:r>
            <a:b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44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Types of Citations</a:t>
            </a:r>
          </a:p>
        </p:txBody>
      </p:sp>
    </p:spTree>
    <p:extLst>
      <p:ext uri="{BB962C8B-B14F-4D97-AF65-F5344CB8AC3E}">
        <p14:creationId xmlns:p14="http://schemas.microsoft.com/office/powerpoint/2010/main" val="339794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7E88-9609-32B5-57AA-F8EE60A750C8}"/>
              </a:ext>
            </a:extLst>
          </p:cNvPr>
          <p:cNvSpPr>
            <a:spLocks noGrp="1"/>
          </p:cNvSpPr>
          <p:nvPr>
            <p:ph type="title"/>
          </p:nvPr>
        </p:nvSpPr>
        <p:spPr>
          <a:xfrm>
            <a:off x="265814" y="452718"/>
            <a:ext cx="8665535" cy="1400530"/>
          </a:xfrm>
        </p:spPr>
        <p:txBody>
          <a:bodyPr/>
          <a:lstStyle/>
          <a:p>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Employer Rights &amp; Responsibilities</a:t>
            </a:r>
            <a:b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br>
            <a:r>
              <a:rPr lang="en-US" sz="4000" b="1" i="1" dirty="0">
                <a:solidFill>
                  <a:srgbClr val="FFFF00"/>
                </a:solidFill>
                <a:latin typeface="Calibri" panose="020F0502020204030204" pitchFamily="34" charset="0"/>
                <a:ea typeface="Calibri" panose="020F0502020204030204" pitchFamily="34" charset="0"/>
                <a:cs typeface="Calibri" panose="020F0502020204030204" pitchFamily="34" charset="0"/>
              </a:rPr>
              <a:t>Citation Calculations are based upon:</a:t>
            </a:r>
            <a:endParaRPr lang="en-US" sz="40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DA237F54-C283-79C8-DC5E-747EEDE32888}"/>
              </a:ext>
            </a:extLst>
          </p:cNvPr>
          <p:cNvSpPr>
            <a:spLocks noGrp="1"/>
          </p:cNvSpPr>
          <p:nvPr>
            <p:ph type="body" idx="1"/>
          </p:nvPr>
        </p:nvSpPr>
        <p:spPr>
          <a:xfrm>
            <a:off x="1010567" y="1994144"/>
            <a:ext cx="3298112" cy="576262"/>
          </a:xfrm>
        </p:spPr>
        <p:txBody>
          <a:bodyPr/>
          <a:lstStyle/>
          <a:p>
            <a:r>
              <a:rPr lang="en-US" b="1" dirty="0"/>
              <a:t>Company Size</a:t>
            </a:r>
          </a:p>
        </p:txBody>
      </p:sp>
      <p:sp>
        <p:nvSpPr>
          <p:cNvPr id="5" name="Text Placeholder 4">
            <a:extLst>
              <a:ext uri="{FF2B5EF4-FFF2-40B4-BE49-F238E27FC236}">
                <a16:creationId xmlns:a16="http://schemas.microsoft.com/office/drawing/2014/main" id="{B2715E5B-EAC6-DCE7-3475-E9ABE681A7D7}"/>
              </a:ext>
            </a:extLst>
          </p:cNvPr>
          <p:cNvSpPr>
            <a:spLocks noGrp="1"/>
          </p:cNvSpPr>
          <p:nvPr>
            <p:ph type="body" sz="quarter" idx="3"/>
          </p:nvPr>
        </p:nvSpPr>
        <p:spPr>
          <a:xfrm>
            <a:off x="5964451" y="1853248"/>
            <a:ext cx="1669726" cy="576262"/>
          </a:xfrm>
        </p:spPr>
        <p:txBody>
          <a:bodyPr/>
          <a:lstStyle/>
          <a:p>
            <a:r>
              <a:rPr lang="en-US" b="1" dirty="0"/>
              <a:t>Gravity</a:t>
            </a:r>
          </a:p>
        </p:txBody>
      </p:sp>
      <p:sp>
        <p:nvSpPr>
          <p:cNvPr id="6" name="Content Placeholder 5">
            <a:extLst>
              <a:ext uri="{FF2B5EF4-FFF2-40B4-BE49-F238E27FC236}">
                <a16:creationId xmlns:a16="http://schemas.microsoft.com/office/drawing/2014/main" id="{6DFEEA4F-C95D-8680-CB82-AE78DCCA4E87}"/>
              </a:ext>
            </a:extLst>
          </p:cNvPr>
          <p:cNvSpPr>
            <a:spLocks noGrp="1"/>
          </p:cNvSpPr>
          <p:nvPr>
            <p:ph sz="quarter" idx="4"/>
          </p:nvPr>
        </p:nvSpPr>
        <p:spPr>
          <a:xfrm>
            <a:off x="5580073" y="2459996"/>
            <a:ext cx="3298113" cy="3741738"/>
          </a:xfrm>
        </p:spPr>
        <p:txBody>
          <a:bodyPr>
            <a:normAutofit/>
          </a:bodyPr>
          <a:lstStyle/>
          <a:p>
            <a:pPr>
              <a:buFont typeface="Arial" panose="020B0604020202020204" pitchFamily="34" charset="0"/>
              <a:buChar char="•"/>
            </a:pPr>
            <a:r>
              <a:rPr lang="en-US" sz="2000" b="1" dirty="0"/>
              <a:t>Severity</a:t>
            </a:r>
          </a:p>
          <a:p>
            <a:pPr lvl="1">
              <a:buFont typeface="Arial" panose="020B0604020202020204" pitchFamily="34" charset="0"/>
              <a:buChar char="•"/>
            </a:pPr>
            <a:r>
              <a:rPr lang="en-US" sz="2000" b="1" dirty="0"/>
              <a:t>High</a:t>
            </a:r>
          </a:p>
          <a:p>
            <a:pPr lvl="1">
              <a:buFont typeface="Arial" panose="020B0604020202020204" pitchFamily="34" charset="0"/>
              <a:buChar char="•"/>
            </a:pPr>
            <a:r>
              <a:rPr lang="en-US" sz="2000" b="1" dirty="0"/>
              <a:t>Medium</a:t>
            </a:r>
          </a:p>
          <a:p>
            <a:pPr lvl="1">
              <a:buFont typeface="Arial" panose="020B0604020202020204" pitchFamily="34" charset="0"/>
              <a:buChar char="•"/>
            </a:pPr>
            <a:r>
              <a:rPr lang="en-US" sz="2000" b="1" dirty="0"/>
              <a:t>Low</a:t>
            </a:r>
          </a:p>
          <a:p>
            <a:pPr lvl="1">
              <a:buFont typeface="Arial" panose="020B0604020202020204" pitchFamily="34" charset="0"/>
              <a:buChar char="•"/>
            </a:pPr>
            <a:r>
              <a:rPr lang="en-US" sz="2000" b="1" dirty="0"/>
              <a:t>Minimal</a:t>
            </a:r>
          </a:p>
          <a:p>
            <a:pPr>
              <a:buFont typeface="Arial" panose="020B0604020202020204" pitchFamily="34" charset="0"/>
              <a:buChar char="•"/>
            </a:pPr>
            <a:r>
              <a:rPr lang="en-US" sz="2000" b="1" dirty="0"/>
              <a:t>Probability</a:t>
            </a:r>
          </a:p>
          <a:p>
            <a:pPr lvl="1">
              <a:buFont typeface="Arial" panose="020B0604020202020204" pitchFamily="34" charset="0"/>
              <a:buChar char="•"/>
            </a:pPr>
            <a:r>
              <a:rPr lang="en-US" sz="2000" b="1" dirty="0"/>
              <a:t>Greater</a:t>
            </a:r>
          </a:p>
          <a:p>
            <a:pPr lvl="1">
              <a:buFont typeface="Arial" panose="020B0604020202020204" pitchFamily="34" charset="0"/>
              <a:buChar char="•"/>
            </a:pPr>
            <a:r>
              <a:rPr lang="en-US" sz="2000" b="1" dirty="0"/>
              <a:t>Lesser</a:t>
            </a:r>
          </a:p>
        </p:txBody>
      </p:sp>
      <p:pic>
        <p:nvPicPr>
          <p:cNvPr id="9" name="Picture 8">
            <a:extLst>
              <a:ext uri="{FF2B5EF4-FFF2-40B4-BE49-F238E27FC236}">
                <a16:creationId xmlns:a16="http://schemas.microsoft.com/office/drawing/2014/main" id="{8EA26C4C-6983-8C5D-C3FD-247021F4088F}"/>
              </a:ext>
            </a:extLst>
          </p:cNvPr>
          <p:cNvPicPr>
            <a:picLocks noChangeAspect="1"/>
          </p:cNvPicPr>
          <p:nvPr/>
        </p:nvPicPr>
        <p:blipFill>
          <a:blip r:embed="rId2"/>
          <a:stretch>
            <a:fillRect/>
          </a:stretch>
        </p:blipFill>
        <p:spPr>
          <a:xfrm>
            <a:off x="265814" y="2711302"/>
            <a:ext cx="4524192" cy="2902689"/>
          </a:xfrm>
          <a:prstGeom prst="rect">
            <a:avLst/>
          </a:prstGeom>
        </p:spPr>
      </p:pic>
      <p:sp>
        <p:nvSpPr>
          <p:cNvPr id="4" name="TextBox 3">
            <a:extLst>
              <a:ext uri="{FF2B5EF4-FFF2-40B4-BE49-F238E27FC236}">
                <a16:creationId xmlns:a16="http://schemas.microsoft.com/office/drawing/2014/main" id="{08BF62EB-C265-95A1-B648-A2D3A040ED03}"/>
              </a:ext>
            </a:extLst>
          </p:cNvPr>
          <p:cNvSpPr txBox="1"/>
          <p:nvPr/>
        </p:nvSpPr>
        <p:spPr>
          <a:xfrm>
            <a:off x="1329070" y="6019464"/>
            <a:ext cx="5578771" cy="646331"/>
          </a:xfrm>
          <a:prstGeom prst="rect">
            <a:avLst/>
          </a:prstGeom>
          <a:noFill/>
        </p:spPr>
        <p:txBody>
          <a:bodyPr wrap="none" rtlCol="0">
            <a:spAutoFit/>
          </a:bodyPr>
          <a:lstStyle/>
          <a:p>
            <a:r>
              <a:rPr lang="en-US" dirty="0"/>
              <a:t>Source: </a:t>
            </a:r>
            <a:r>
              <a:rPr lang="en-US" dirty="0">
                <a:solidFill>
                  <a:srgbClr val="FFFF00"/>
                </a:solidFill>
                <a:hlinkClick r:id="rId3">
                  <a:extLst>
                    <a:ext uri="{A12FA001-AC4F-418D-AE19-62706E023703}">
                      <ahyp:hlinkClr xmlns:ahyp="http://schemas.microsoft.com/office/drawing/2018/hyperlinkcolor" val="tx"/>
                    </a:ext>
                  </a:extLst>
                </a:hlinkClick>
              </a:rPr>
              <a:t>CPL 02-00-164 - Field Operations Manual</a:t>
            </a:r>
            <a:endParaRPr lang="en-US" dirty="0">
              <a:solidFill>
                <a:srgbClr val="FFFF00"/>
              </a:solidFill>
            </a:endParaRPr>
          </a:p>
          <a:p>
            <a:endParaRPr lang="en-US" dirty="0"/>
          </a:p>
        </p:txBody>
      </p:sp>
    </p:spTree>
    <p:extLst>
      <p:ext uri="{BB962C8B-B14F-4D97-AF65-F5344CB8AC3E}">
        <p14:creationId xmlns:p14="http://schemas.microsoft.com/office/powerpoint/2010/main" val="3266898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7E88-9609-32B5-57AA-F8EE60A750C8}"/>
              </a:ext>
            </a:extLst>
          </p:cNvPr>
          <p:cNvSpPr>
            <a:spLocks noGrp="1"/>
          </p:cNvSpPr>
          <p:nvPr>
            <p:ph type="title"/>
          </p:nvPr>
        </p:nvSpPr>
        <p:spPr>
          <a:xfrm>
            <a:off x="265814" y="452718"/>
            <a:ext cx="8665535" cy="1400530"/>
          </a:xfrm>
        </p:spPr>
        <p:txBody>
          <a:bodyPr/>
          <a:lstStyle/>
          <a:p>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Employer Rights &amp; Responsibilities</a:t>
            </a:r>
            <a:b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br>
            <a:r>
              <a:rPr lang="en-US" sz="4000" b="1" i="1" dirty="0">
                <a:solidFill>
                  <a:srgbClr val="FFFF00"/>
                </a:solidFill>
                <a:latin typeface="Calibri" panose="020F0502020204030204" pitchFamily="34" charset="0"/>
                <a:ea typeface="Calibri" panose="020F0502020204030204" pitchFamily="34" charset="0"/>
                <a:cs typeface="Calibri" panose="020F0502020204030204" pitchFamily="34" charset="0"/>
              </a:rPr>
              <a:t>Citation Calculations are based upon:</a:t>
            </a:r>
            <a:endParaRPr lang="en-US" sz="40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DA237F54-C283-79C8-DC5E-747EEDE32888}"/>
              </a:ext>
            </a:extLst>
          </p:cNvPr>
          <p:cNvSpPr>
            <a:spLocks noGrp="1"/>
          </p:cNvSpPr>
          <p:nvPr>
            <p:ph type="body" idx="1"/>
          </p:nvPr>
        </p:nvSpPr>
        <p:spPr>
          <a:xfrm>
            <a:off x="1646049" y="1904584"/>
            <a:ext cx="1512257" cy="576262"/>
          </a:xfrm>
        </p:spPr>
        <p:txBody>
          <a:bodyPr/>
          <a:lstStyle/>
          <a:p>
            <a:r>
              <a:rPr lang="en-US" b="1" dirty="0"/>
              <a:t>History</a:t>
            </a:r>
          </a:p>
        </p:txBody>
      </p:sp>
      <p:sp>
        <p:nvSpPr>
          <p:cNvPr id="5" name="Text Placeholder 4">
            <a:extLst>
              <a:ext uri="{FF2B5EF4-FFF2-40B4-BE49-F238E27FC236}">
                <a16:creationId xmlns:a16="http://schemas.microsoft.com/office/drawing/2014/main" id="{B2715E5B-EAC6-DCE7-3475-E9ABE681A7D7}"/>
              </a:ext>
            </a:extLst>
          </p:cNvPr>
          <p:cNvSpPr>
            <a:spLocks noGrp="1"/>
          </p:cNvSpPr>
          <p:nvPr>
            <p:ph type="body" sz="quarter" idx="3"/>
          </p:nvPr>
        </p:nvSpPr>
        <p:spPr>
          <a:xfrm>
            <a:off x="5863856" y="1866346"/>
            <a:ext cx="1834115" cy="576262"/>
          </a:xfrm>
        </p:spPr>
        <p:txBody>
          <a:bodyPr/>
          <a:lstStyle/>
          <a:p>
            <a:r>
              <a:rPr lang="en-US" b="1" dirty="0"/>
              <a:t>Good Faith</a:t>
            </a:r>
          </a:p>
        </p:txBody>
      </p:sp>
      <p:sp>
        <p:nvSpPr>
          <p:cNvPr id="6" name="Content Placeholder 5">
            <a:extLst>
              <a:ext uri="{FF2B5EF4-FFF2-40B4-BE49-F238E27FC236}">
                <a16:creationId xmlns:a16="http://schemas.microsoft.com/office/drawing/2014/main" id="{6DFEEA4F-C95D-8680-CB82-AE78DCCA4E87}"/>
              </a:ext>
            </a:extLst>
          </p:cNvPr>
          <p:cNvSpPr>
            <a:spLocks noGrp="1"/>
          </p:cNvSpPr>
          <p:nvPr>
            <p:ph sz="quarter" idx="4"/>
          </p:nvPr>
        </p:nvSpPr>
        <p:spPr>
          <a:xfrm>
            <a:off x="4998950" y="2442608"/>
            <a:ext cx="3298113" cy="3741738"/>
          </a:xfrm>
        </p:spPr>
        <p:txBody>
          <a:bodyPr/>
          <a:lstStyle/>
          <a:p>
            <a:r>
              <a:rPr lang="en-US" b="1" dirty="0"/>
              <a:t>25% Reduction – written SHMS</a:t>
            </a:r>
          </a:p>
          <a:p>
            <a:r>
              <a:rPr lang="en-US" b="1" dirty="0"/>
              <a:t>15% Reduction – documented with minor issues</a:t>
            </a:r>
          </a:p>
        </p:txBody>
      </p:sp>
      <p:sp>
        <p:nvSpPr>
          <p:cNvPr id="4" name="TextBox 3">
            <a:extLst>
              <a:ext uri="{FF2B5EF4-FFF2-40B4-BE49-F238E27FC236}">
                <a16:creationId xmlns:a16="http://schemas.microsoft.com/office/drawing/2014/main" id="{B332737C-D9AD-9B44-1587-B0B50490550E}"/>
              </a:ext>
            </a:extLst>
          </p:cNvPr>
          <p:cNvSpPr txBox="1"/>
          <p:nvPr/>
        </p:nvSpPr>
        <p:spPr>
          <a:xfrm>
            <a:off x="435935" y="2690336"/>
            <a:ext cx="3995004" cy="1477328"/>
          </a:xfrm>
          <a:prstGeom prst="rect">
            <a:avLst/>
          </a:prstGeom>
          <a:noFill/>
        </p:spPr>
        <p:txBody>
          <a:bodyPr wrap="none" rtlCol="0">
            <a:spAutoFit/>
          </a:bodyPr>
          <a:lstStyle/>
          <a:p>
            <a:r>
              <a:rPr lang="en-US" b="1" dirty="0"/>
              <a:t>10% reduction if no inspections</a:t>
            </a:r>
          </a:p>
          <a:p>
            <a:r>
              <a:rPr lang="en-US" b="1" dirty="0"/>
              <a:t>or serious violations in last 5 years</a:t>
            </a:r>
          </a:p>
          <a:p>
            <a:endParaRPr lang="en-US" b="1" dirty="0"/>
          </a:p>
          <a:p>
            <a:r>
              <a:rPr lang="en-US" b="1" dirty="0"/>
              <a:t>10% increase if high gravity issued</a:t>
            </a:r>
          </a:p>
          <a:p>
            <a:r>
              <a:rPr lang="en-US" b="1" dirty="0"/>
              <a:t>with Final order in last 5 years</a:t>
            </a:r>
          </a:p>
        </p:txBody>
      </p:sp>
      <p:sp>
        <p:nvSpPr>
          <p:cNvPr id="8" name="TextBox 7">
            <a:extLst>
              <a:ext uri="{FF2B5EF4-FFF2-40B4-BE49-F238E27FC236}">
                <a16:creationId xmlns:a16="http://schemas.microsoft.com/office/drawing/2014/main" id="{E33DCD8F-4FE2-688D-4E14-35D0D42ADCFE}"/>
              </a:ext>
            </a:extLst>
          </p:cNvPr>
          <p:cNvSpPr txBox="1"/>
          <p:nvPr/>
        </p:nvSpPr>
        <p:spPr>
          <a:xfrm>
            <a:off x="1934946" y="5344264"/>
            <a:ext cx="4991986" cy="369332"/>
          </a:xfrm>
          <a:prstGeom prst="rect">
            <a:avLst/>
          </a:prstGeom>
          <a:noFill/>
        </p:spPr>
        <p:txBody>
          <a:bodyPr wrap="square">
            <a:spAutoFit/>
          </a:bodyPr>
          <a:lstStyle/>
          <a:p>
            <a:r>
              <a:rPr lang="en-US" dirty="0">
                <a:solidFill>
                  <a:srgbClr val="FFFF00"/>
                </a:solidFill>
                <a:hlinkClick r:id="rId2">
                  <a:extLst>
                    <a:ext uri="{A12FA001-AC4F-418D-AE19-62706E023703}">
                      <ahyp:hlinkClr xmlns:ahyp="http://schemas.microsoft.com/office/drawing/2018/hyperlinkcolor" val="tx"/>
                    </a:ext>
                  </a:extLst>
                </a:hlinkClick>
              </a:rPr>
              <a:t>CPL 02-00-164 - Field Operations Manual</a:t>
            </a:r>
            <a:endParaRPr lang="en-US" dirty="0">
              <a:solidFill>
                <a:srgbClr val="FFFF00"/>
              </a:solidFill>
            </a:endParaRPr>
          </a:p>
        </p:txBody>
      </p:sp>
    </p:spTree>
    <p:extLst>
      <p:ext uri="{BB962C8B-B14F-4D97-AF65-F5344CB8AC3E}">
        <p14:creationId xmlns:p14="http://schemas.microsoft.com/office/powerpoint/2010/main" val="419860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EC68-96EE-3541-99A4-EF8D0DDC1CD4}"/>
              </a:ext>
            </a:extLst>
          </p:cNvPr>
          <p:cNvSpPr>
            <a:spLocks noGrp="1"/>
          </p:cNvSpPr>
          <p:nvPr>
            <p:ph type="title"/>
          </p:nvPr>
        </p:nvSpPr>
        <p:spPr>
          <a:xfrm>
            <a:off x="1044310" y="357025"/>
            <a:ext cx="7055380" cy="1400530"/>
          </a:xfrm>
        </p:spPr>
        <p:txBody>
          <a:bodyPr/>
          <a:lstStyle/>
          <a:p>
            <a:pPr algn="ctr"/>
            <a:r>
              <a:rPr lang="en-US" b="1" dirty="0">
                <a:solidFill>
                  <a:srgbClr val="FFFF00"/>
                </a:solidFill>
              </a:rPr>
              <a:t>DISCLAIMER</a:t>
            </a:r>
          </a:p>
        </p:txBody>
      </p:sp>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340243" y="1154987"/>
            <a:ext cx="8229599" cy="5250295"/>
          </a:xfrm>
        </p:spPr>
        <p:txBody>
          <a:bodyPr>
            <a:normAutofit fontScale="77500" lnSpcReduction="20000"/>
          </a:bodyPr>
          <a:lstStyle/>
          <a:p>
            <a:pPr algn="just"/>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The information in this presentation is intended to furnish users with general information regarding OSHA inspection methodologies and employer rights and responsibilities regarding them. The information contained in this presentation is provided by Grizzly Bear Safety and Security Consultants, LLC for general guidance and is not intended to replace or serve as substitute for any audit, advisory, tax or other professional advice, consultation, or service. You should consult with the appropriate Grizzly Bear Safety and Security professionals or other professional advisers for advice concerning specific safety program or other matters before making any decision</a:t>
            </a:r>
          </a:p>
          <a:p>
            <a:pPr algn="just"/>
            <a:r>
              <a:rPr lang="en-US"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The opinions expressed in this presentation are of those of the author.  They do not purport to reflect the opinions or views of the US Department of Labor, OSHA, or any other entity.  The information presented is based upon the best publicly available information available at the time of presentation. </a:t>
            </a:r>
          </a:p>
          <a:p>
            <a:pPr algn="just"/>
            <a:r>
              <a:rPr lang="en-US" sz="2600" kern="0" dirty="0">
                <a:solidFill>
                  <a:srgbClr val="FFFF00"/>
                </a:solidFill>
                <a:effectLst/>
              </a:rPr>
              <a:t>This presentation contains links to third-party websites or content. These links are provided for convenience only, and Grizzly Bear Safety &amp; Security Consultants, LLC does not endorse, warrant, or assume liability for the content or practices of these third-party sites.</a:t>
            </a:r>
            <a:endParaRPr lang="en-US" sz="2600" kern="100" dirty="0">
              <a:solidFill>
                <a:srgbClr val="FFFF00"/>
              </a:solidFill>
              <a:effectLst/>
            </a:endParaRPr>
          </a:p>
          <a:p>
            <a:pPr algn="just"/>
            <a:r>
              <a:rPr lang="en-US" kern="0" dirty="0">
                <a:solidFill>
                  <a:srgbClr val="FFFF00"/>
                </a:solidFill>
                <a:effectLst/>
              </a:rPr>
              <a:t>All content, including text, images, logos, and graphics, in this presentation is the property of Grizzly Bear Safety &amp; Security Consultants, LLC and is protected by applicable copyright and intellectual property laws.</a:t>
            </a:r>
            <a:endParaRPr lang="en-US" dirty="0">
              <a:solidFill>
                <a:srgbClr val="FFFF00"/>
              </a:solidFill>
              <a:effectLst/>
            </a:endParaRPr>
          </a:p>
          <a:p>
            <a:pPr algn="just"/>
            <a:endParaRPr lang="en-US" dirty="0">
              <a:solidFill>
                <a:srgbClr val="FFFF00"/>
              </a:solidFill>
            </a:endParaRPr>
          </a:p>
        </p:txBody>
      </p:sp>
    </p:spTree>
    <p:extLst>
      <p:ext uri="{BB962C8B-B14F-4D97-AF65-F5344CB8AC3E}">
        <p14:creationId xmlns:p14="http://schemas.microsoft.com/office/powerpoint/2010/main" val="3786525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7E88-9609-32B5-57AA-F8EE60A750C8}"/>
              </a:ext>
            </a:extLst>
          </p:cNvPr>
          <p:cNvSpPr>
            <a:spLocks noGrp="1"/>
          </p:cNvSpPr>
          <p:nvPr>
            <p:ph type="title"/>
          </p:nvPr>
        </p:nvSpPr>
        <p:spPr>
          <a:xfrm>
            <a:off x="265814" y="452718"/>
            <a:ext cx="8665535" cy="1400530"/>
          </a:xfrm>
        </p:spPr>
        <p:txBody>
          <a:bodyPr/>
          <a:lstStyle/>
          <a:p>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Employer Rights &amp; Responsibilities</a:t>
            </a:r>
            <a:b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br>
            <a:r>
              <a:rPr lang="en-US" sz="4000" b="1" i="1" dirty="0">
                <a:solidFill>
                  <a:srgbClr val="FFFF00"/>
                </a:solidFill>
                <a:latin typeface="Calibri" panose="020F0502020204030204" pitchFamily="34" charset="0"/>
                <a:ea typeface="Calibri" panose="020F0502020204030204" pitchFamily="34" charset="0"/>
                <a:cs typeface="Calibri" panose="020F0502020204030204" pitchFamily="34" charset="0"/>
              </a:rPr>
              <a:t>Citation Calculations are based upon:</a:t>
            </a:r>
            <a:endParaRPr lang="en-US" sz="4000" b="1" dirty="0">
              <a:latin typeface="Calibri" panose="020F0502020204030204" pitchFamily="34" charset="0"/>
              <a:ea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id="{7AE9C557-AED5-917B-A838-C4A69A1D4A85}"/>
              </a:ext>
            </a:extLst>
          </p:cNvPr>
          <p:cNvSpPr txBox="1">
            <a:spLocks/>
          </p:cNvSpPr>
          <p:nvPr/>
        </p:nvSpPr>
        <p:spPr>
          <a:xfrm>
            <a:off x="449689" y="2733409"/>
            <a:ext cx="8244621" cy="2710462"/>
          </a:xfrm>
          <a:prstGeom prst="rect">
            <a:avLst/>
          </a:prstGeom>
        </p:spPr>
        <p:txBody>
          <a:bodyPr vert="horz" lIns="91440" tIns="45720" rIns="91440" bIns="45720" rtlCol="0" anchor="b">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marL="342900" indent="-342900">
              <a:lnSpc>
                <a:spcPct val="107000"/>
              </a:lnSpc>
              <a:spcBef>
                <a:spcPts val="0"/>
              </a:spcBef>
              <a:buFont typeface="Symbol" panose="05050102010706020507" pitchFamily="18" charset="2"/>
              <a:buChar char=""/>
            </a:pPr>
            <a:r>
              <a:rPr lang="en-US" sz="28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Repeat</a:t>
            </a:r>
          </a:p>
          <a:p>
            <a:pPr marL="800100" lvl="1" indent="-342900">
              <a:lnSpc>
                <a:spcPct val="107000"/>
              </a:lnSpc>
              <a:spcBef>
                <a:spcPts val="0"/>
              </a:spcBef>
              <a:buFont typeface="Symbol" panose="05050102010706020507" pitchFamily="18" charset="2"/>
              <a:buChar char=""/>
            </a:pPr>
            <a:r>
              <a:rPr lang="en-US" sz="24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Small Employer (&lt;250) 2/5 multiple</a:t>
            </a:r>
          </a:p>
          <a:p>
            <a:pPr marL="800100" lvl="1" indent="-342900">
              <a:lnSpc>
                <a:spcPct val="107000"/>
              </a:lnSpc>
              <a:spcBef>
                <a:spcPts val="0"/>
              </a:spcBef>
              <a:buFont typeface="Symbol" panose="05050102010706020507" pitchFamily="18" charset="2"/>
              <a:buChar char=""/>
            </a:pPr>
            <a:r>
              <a:rPr lang="en-US" sz="24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Large Employer (&gt;250) 5/10 multiple</a:t>
            </a:r>
          </a:p>
          <a:p>
            <a:pPr marL="342900" indent="-342900">
              <a:lnSpc>
                <a:spcPct val="107000"/>
              </a:lnSpc>
              <a:spcBef>
                <a:spcPts val="0"/>
              </a:spcBef>
              <a:buFont typeface="Symbol" panose="05050102010706020507" pitchFamily="18" charset="2"/>
              <a:buChar char=""/>
            </a:pPr>
            <a:r>
              <a:rPr lang="en-US" sz="28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Willful</a:t>
            </a:r>
          </a:p>
          <a:p>
            <a:pPr marL="342900" indent="-342900">
              <a:lnSpc>
                <a:spcPct val="107000"/>
              </a:lnSpc>
              <a:spcBef>
                <a:spcPts val="0"/>
              </a:spcBef>
              <a:buFont typeface="Symbol" panose="05050102010706020507" pitchFamily="18" charset="2"/>
              <a:buChar char=""/>
            </a:pPr>
            <a:r>
              <a:rPr lang="en-US" sz="28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Failure to Abate</a:t>
            </a:r>
          </a:p>
          <a:p>
            <a:pPr marL="800100" lvl="1" indent="-342900">
              <a:lnSpc>
                <a:spcPct val="107000"/>
              </a:lnSpc>
              <a:spcBef>
                <a:spcPts val="0"/>
              </a:spcBef>
              <a:buFont typeface="Symbol" panose="05050102010706020507" pitchFamily="18" charset="2"/>
              <a:buChar char=""/>
            </a:pPr>
            <a:r>
              <a:rPr lang="en-US" sz="24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Original penalty X # of calendar days (up to 30x)</a:t>
            </a:r>
          </a:p>
          <a:p>
            <a:pPr marL="342900" indent="-342900">
              <a:lnSpc>
                <a:spcPct val="107000"/>
              </a:lnSpc>
              <a:spcBef>
                <a:spcPts val="0"/>
              </a:spcBef>
              <a:buFont typeface="Symbol" panose="05050102010706020507" pitchFamily="18" charset="2"/>
              <a:buChar char=""/>
            </a:pPr>
            <a:endParaRPr lang="en-US" sz="28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72918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7E88-9609-32B5-57AA-F8EE60A750C8}"/>
              </a:ext>
            </a:extLst>
          </p:cNvPr>
          <p:cNvSpPr>
            <a:spLocks noGrp="1"/>
          </p:cNvSpPr>
          <p:nvPr>
            <p:ph type="title"/>
          </p:nvPr>
        </p:nvSpPr>
        <p:spPr>
          <a:xfrm>
            <a:off x="265814" y="452718"/>
            <a:ext cx="8665535" cy="1400530"/>
          </a:xfrm>
        </p:spPr>
        <p:txBody>
          <a:bodyPr/>
          <a:lstStyle/>
          <a:p>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Employer Rights &amp; Responsibilities</a:t>
            </a:r>
            <a:b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br>
            <a:r>
              <a:rPr lang="en-US" sz="4000" b="1" i="1" dirty="0">
                <a:solidFill>
                  <a:srgbClr val="FFFF00"/>
                </a:solidFill>
                <a:latin typeface="Calibri" panose="020F0502020204030204" pitchFamily="34" charset="0"/>
                <a:ea typeface="Calibri" panose="020F0502020204030204" pitchFamily="34" charset="0"/>
                <a:cs typeface="Calibri" panose="020F0502020204030204" pitchFamily="34" charset="0"/>
              </a:rPr>
              <a:t>Citation Calculations are based upon:</a:t>
            </a:r>
            <a:endParaRPr lang="en-US" sz="4000" b="1"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F660DE4-AF90-8AD9-B52B-A7E9EC6D6D80}"/>
              </a:ext>
            </a:extLst>
          </p:cNvPr>
          <p:cNvPicPr>
            <a:picLocks noChangeAspect="1"/>
          </p:cNvPicPr>
          <p:nvPr/>
        </p:nvPicPr>
        <p:blipFill>
          <a:blip r:embed="rId2"/>
          <a:stretch>
            <a:fillRect/>
          </a:stretch>
        </p:blipFill>
        <p:spPr>
          <a:xfrm>
            <a:off x="4568071" y="3427422"/>
            <a:ext cx="7857" cy="3155"/>
          </a:xfrm>
          <a:prstGeom prst="rect">
            <a:avLst/>
          </a:prstGeom>
        </p:spPr>
      </p:pic>
      <p:pic>
        <p:nvPicPr>
          <p:cNvPr id="6" name="Picture 5">
            <a:extLst>
              <a:ext uri="{FF2B5EF4-FFF2-40B4-BE49-F238E27FC236}">
                <a16:creationId xmlns:a16="http://schemas.microsoft.com/office/drawing/2014/main" id="{98B885B3-40F4-AEC0-A49C-54D6BF5ABE85}"/>
              </a:ext>
            </a:extLst>
          </p:cNvPr>
          <p:cNvPicPr>
            <a:picLocks noChangeAspect="1"/>
          </p:cNvPicPr>
          <p:nvPr/>
        </p:nvPicPr>
        <p:blipFill>
          <a:blip r:embed="rId3"/>
          <a:stretch>
            <a:fillRect/>
          </a:stretch>
        </p:blipFill>
        <p:spPr>
          <a:xfrm>
            <a:off x="797441" y="2027680"/>
            <a:ext cx="7729870" cy="3560297"/>
          </a:xfrm>
          <a:prstGeom prst="rect">
            <a:avLst/>
          </a:prstGeom>
        </p:spPr>
      </p:pic>
      <p:sp>
        <p:nvSpPr>
          <p:cNvPr id="7" name="TextBox 6">
            <a:extLst>
              <a:ext uri="{FF2B5EF4-FFF2-40B4-BE49-F238E27FC236}">
                <a16:creationId xmlns:a16="http://schemas.microsoft.com/office/drawing/2014/main" id="{560A3879-648E-6F86-72F6-E116139863D2}"/>
              </a:ext>
            </a:extLst>
          </p:cNvPr>
          <p:cNvSpPr txBox="1"/>
          <p:nvPr/>
        </p:nvSpPr>
        <p:spPr>
          <a:xfrm>
            <a:off x="1392866" y="5762409"/>
            <a:ext cx="5763116" cy="338554"/>
          </a:xfrm>
          <a:prstGeom prst="rect">
            <a:avLst/>
          </a:prstGeom>
          <a:noFill/>
        </p:spPr>
        <p:txBody>
          <a:bodyPr wrap="none" rtlCol="0">
            <a:spAutoFit/>
          </a:bodyPr>
          <a:lstStyle/>
          <a:p>
            <a:r>
              <a:rPr lang="en-US" sz="1600" dirty="0">
                <a:solidFill>
                  <a:srgbClr val="FFFF00"/>
                </a:solidFill>
              </a:rPr>
              <a:t>Source: </a:t>
            </a:r>
            <a:r>
              <a:rPr lang="en-US" sz="1600" dirty="0">
                <a:solidFill>
                  <a:srgbClr val="FFFF00"/>
                </a:solidFill>
                <a:hlinkClick r:id="rId4">
                  <a:extLst>
                    <a:ext uri="{A12FA001-AC4F-418D-AE19-62706E023703}">
                      <ahyp:hlinkClr xmlns:ahyp="http://schemas.microsoft.com/office/drawing/2018/hyperlinkcolor" val="tx"/>
                    </a:ext>
                  </a:extLst>
                </a:hlinkClick>
              </a:rPr>
              <a:t>2023 Annual Adjustments to OSHA Civil Penalties</a:t>
            </a:r>
            <a:endParaRPr lang="en-US" sz="1600" dirty="0">
              <a:solidFill>
                <a:srgbClr val="FFFF00"/>
              </a:solidFill>
            </a:endParaRPr>
          </a:p>
        </p:txBody>
      </p:sp>
    </p:spTree>
    <p:extLst>
      <p:ext uri="{BB962C8B-B14F-4D97-AF65-F5344CB8AC3E}">
        <p14:creationId xmlns:p14="http://schemas.microsoft.com/office/powerpoint/2010/main" val="2680553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7E88-9609-32B5-57AA-F8EE60A750C8}"/>
              </a:ext>
            </a:extLst>
          </p:cNvPr>
          <p:cNvSpPr>
            <a:spLocks noGrp="1"/>
          </p:cNvSpPr>
          <p:nvPr>
            <p:ph type="title"/>
          </p:nvPr>
        </p:nvSpPr>
        <p:spPr>
          <a:xfrm>
            <a:off x="265814" y="452718"/>
            <a:ext cx="8665535" cy="1400530"/>
          </a:xfrm>
        </p:spPr>
        <p:txBody>
          <a:bodyPr/>
          <a:lstStyle/>
          <a:p>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Employer Rights &amp; Responsibilities</a:t>
            </a:r>
            <a:b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br>
            <a:r>
              <a:rPr lang="en-US" sz="4000" b="1" i="1" dirty="0">
                <a:solidFill>
                  <a:srgbClr val="FFFF00"/>
                </a:solidFill>
                <a:latin typeface="Calibri" panose="020F0502020204030204" pitchFamily="34" charset="0"/>
                <a:ea typeface="Calibri" panose="020F0502020204030204" pitchFamily="34" charset="0"/>
                <a:cs typeface="Calibri" panose="020F0502020204030204" pitchFamily="34" charset="0"/>
              </a:rPr>
              <a:t>Citation Calculations are based upon:</a:t>
            </a:r>
            <a:endParaRPr lang="en-US" sz="40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60A3879-648E-6F86-72F6-E116139863D2}"/>
              </a:ext>
            </a:extLst>
          </p:cNvPr>
          <p:cNvSpPr txBox="1"/>
          <p:nvPr/>
        </p:nvSpPr>
        <p:spPr>
          <a:xfrm>
            <a:off x="1392866" y="5762409"/>
            <a:ext cx="5763116" cy="338554"/>
          </a:xfrm>
          <a:prstGeom prst="rect">
            <a:avLst/>
          </a:prstGeom>
          <a:noFill/>
        </p:spPr>
        <p:txBody>
          <a:bodyPr wrap="none" rtlCol="0">
            <a:spAutoFit/>
          </a:bodyPr>
          <a:lstStyle/>
          <a:p>
            <a:r>
              <a:rPr lang="en-US" sz="1600" dirty="0">
                <a:solidFill>
                  <a:srgbClr val="FFFF00"/>
                </a:solidFill>
              </a:rPr>
              <a:t>Source: </a:t>
            </a:r>
            <a:r>
              <a:rPr lang="en-US" sz="1600" dirty="0">
                <a:solidFill>
                  <a:srgbClr val="FFFF00"/>
                </a:solidFill>
                <a:hlinkClick r:id="rId2">
                  <a:extLst>
                    <a:ext uri="{A12FA001-AC4F-418D-AE19-62706E023703}">
                      <ahyp:hlinkClr xmlns:ahyp="http://schemas.microsoft.com/office/drawing/2018/hyperlinkcolor" val="tx"/>
                    </a:ext>
                  </a:extLst>
                </a:hlinkClick>
              </a:rPr>
              <a:t>2023 Annual Adjustments to OSHA Civil Penalties</a:t>
            </a:r>
            <a:endParaRPr lang="en-US" sz="1600" dirty="0">
              <a:solidFill>
                <a:srgbClr val="FFFF00"/>
              </a:solidFill>
            </a:endParaRPr>
          </a:p>
        </p:txBody>
      </p:sp>
      <p:grpSp>
        <p:nvGrpSpPr>
          <p:cNvPr id="10" name="Group 9">
            <a:extLst>
              <a:ext uri="{FF2B5EF4-FFF2-40B4-BE49-F238E27FC236}">
                <a16:creationId xmlns:a16="http://schemas.microsoft.com/office/drawing/2014/main" id="{83956055-7578-16DF-80AC-306696AFF162}"/>
              </a:ext>
            </a:extLst>
          </p:cNvPr>
          <p:cNvGrpSpPr/>
          <p:nvPr/>
        </p:nvGrpSpPr>
        <p:grpSpPr>
          <a:xfrm>
            <a:off x="1238827" y="1853248"/>
            <a:ext cx="6289023" cy="3760743"/>
            <a:chOff x="1010093" y="475892"/>
            <a:chExt cx="7591648" cy="4681582"/>
          </a:xfrm>
        </p:grpSpPr>
        <p:pic>
          <p:nvPicPr>
            <p:cNvPr id="4" name="Picture 3">
              <a:extLst>
                <a:ext uri="{FF2B5EF4-FFF2-40B4-BE49-F238E27FC236}">
                  <a16:creationId xmlns:a16="http://schemas.microsoft.com/office/drawing/2014/main" id="{CF660DE4-AF90-8AD9-B52B-A7E9EC6D6D80}"/>
                </a:ext>
              </a:extLst>
            </p:cNvPr>
            <p:cNvPicPr>
              <a:picLocks noChangeAspect="1"/>
            </p:cNvPicPr>
            <p:nvPr/>
          </p:nvPicPr>
          <p:blipFill>
            <a:blip r:embed="rId3"/>
            <a:stretch>
              <a:fillRect/>
            </a:stretch>
          </p:blipFill>
          <p:spPr>
            <a:xfrm>
              <a:off x="4568071" y="3427422"/>
              <a:ext cx="7857" cy="3155"/>
            </a:xfrm>
            <a:prstGeom prst="rect">
              <a:avLst/>
            </a:prstGeom>
          </p:spPr>
        </p:pic>
        <p:pic>
          <p:nvPicPr>
            <p:cNvPr id="5" name="Picture 4">
              <a:extLst>
                <a:ext uri="{FF2B5EF4-FFF2-40B4-BE49-F238E27FC236}">
                  <a16:creationId xmlns:a16="http://schemas.microsoft.com/office/drawing/2014/main" id="{9E462B4F-095B-44B0-C0B1-8924283A6807}"/>
                </a:ext>
              </a:extLst>
            </p:cNvPr>
            <p:cNvPicPr>
              <a:picLocks noChangeAspect="1"/>
            </p:cNvPicPr>
            <p:nvPr/>
          </p:nvPicPr>
          <p:blipFill>
            <a:blip r:embed="rId4"/>
            <a:stretch>
              <a:fillRect/>
            </a:stretch>
          </p:blipFill>
          <p:spPr>
            <a:xfrm>
              <a:off x="1010093" y="3802014"/>
              <a:ext cx="7591647" cy="1355460"/>
            </a:xfrm>
            <a:prstGeom prst="rect">
              <a:avLst/>
            </a:prstGeom>
          </p:spPr>
        </p:pic>
        <p:pic>
          <p:nvPicPr>
            <p:cNvPr id="9" name="Picture 8">
              <a:extLst>
                <a:ext uri="{FF2B5EF4-FFF2-40B4-BE49-F238E27FC236}">
                  <a16:creationId xmlns:a16="http://schemas.microsoft.com/office/drawing/2014/main" id="{A309526E-E5B0-1AB7-5CF4-07E05D912BFD}"/>
                </a:ext>
              </a:extLst>
            </p:cNvPr>
            <p:cNvPicPr>
              <a:picLocks noChangeAspect="1"/>
            </p:cNvPicPr>
            <p:nvPr/>
          </p:nvPicPr>
          <p:blipFill>
            <a:blip r:embed="rId5"/>
            <a:stretch>
              <a:fillRect/>
            </a:stretch>
          </p:blipFill>
          <p:spPr>
            <a:xfrm>
              <a:off x="1010095" y="475892"/>
              <a:ext cx="7591646" cy="3309179"/>
            </a:xfrm>
            <a:prstGeom prst="rect">
              <a:avLst/>
            </a:prstGeom>
          </p:spPr>
        </p:pic>
      </p:grpSp>
    </p:spTree>
    <p:extLst>
      <p:ext uri="{BB962C8B-B14F-4D97-AF65-F5344CB8AC3E}">
        <p14:creationId xmlns:p14="http://schemas.microsoft.com/office/powerpoint/2010/main" val="1444515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563526" y="2052925"/>
            <a:ext cx="7559748" cy="4195481"/>
          </a:xfrm>
        </p:spPr>
        <p:txBody>
          <a:bodyPr>
            <a:normAutofit/>
          </a:bodyPr>
          <a:lstStyle/>
          <a:p>
            <a:pPr marL="57146" indent="-285750">
              <a:lnSpc>
                <a:spcPct val="107000"/>
              </a:lnSpc>
              <a:spcBef>
                <a:spcPts val="0"/>
              </a:spcBef>
              <a:spcAft>
                <a:spcPts val="800"/>
              </a:spcAft>
              <a:buFont typeface="Arial" panose="020B0604020202020204" pitchFamily="34" charset="0"/>
              <a:buChar char="•"/>
            </a:pPr>
            <a:r>
              <a:rPr lang="en-US" sz="28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To have one or not to have one?</a:t>
            </a:r>
          </a:p>
          <a:p>
            <a:pPr marL="57146" indent="-285750">
              <a:lnSpc>
                <a:spcPct val="107000"/>
              </a:lnSpc>
              <a:spcBef>
                <a:spcPts val="0"/>
              </a:spcBef>
              <a:spcAft>
                <a:spcPts val="800"/>
              </a:spcAft>
              <a:buFont typeface="Arial" panose="020B0604020202020204" pitchFamily="34" charset="0"/>
              <a:buChar char="•"/>
            </a:pPr>
            <a:r>
              <a:rPr lang="en-US" sz="28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How to schedule?</a:t>
            </a:r>
          </a:p>
          <a:p>
            <a:pPr marL="57146" indent="-285750">
              <a:lnSpc>
                <a:spcPct val="107000"/>
              </a:lnSpc>
              <a:spcBef>
                <a:spcPts val="0"/>
              </a:spcBef>
              <a:spcAft>
                <a:spcPts val="800"/>
              </a:spcAft>
              <a:buFont typeface="Arial" panose="020B0604020202020204" pitchFamily="34" charset="0"/>
              <a:buChar char="•"/>
            </a:pPr>
            <a:r>
              <a:rPr lang="en-US" sz="28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When to schedule</a:t>
            </a:r>
          </a:p>
          <a:p>
            <a:pPr marL="57146" indent="-285750">
              <a:lnSpc>
                <a:spcPct val="107000"/>
              </a:lnSpc>
              <a:spcBef>
                <a:spcPts val="0"/>
              </a:spcBef>
              <a:spcAft>
                <a:spcPts val="800"/>
              </a:spcAft>
              <a:buFont typeface="Arial" panose="020B0604020202020204" pitchFamily="34" charset="0"/>
              <a:buChar char="•"/>
            </a:pPr>
            <a:r>
              <a:rPr lang="en-US" sz="28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Do I have to go to the OSHA office?</a:t>
            </a:r>
          </a:p>
          <a:p>
            <a:pPr marL="57146" indent="-285750">
              <a:lnSpc>
                <a:spcPct val="107000"/>
              </a:lnSpc>
              <a:spcBef>
                <a:spcPts val="0"/>
              </a:spcBef>
              <a:spcAft>
                <a:spcPts val="800"/>
              </a:spcAft>
              <a:buFont typeface="Arial" panose="020B0604020202020204" pitchFamily="34" charset="0"/>
              <a:buChar char="•"/>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Who should attend?</a:t>
            </a:r>
          </a:p>
          <a:p>
            <a:endParaRPr lang="en-US" dirty="0"/>
          </a:p>
        </p:txBody>
      </p:sp>
      <p:sp>
        <p:nvSpPr>
          <p:cNvPr id="8" name="Title 1">
            <a:extLst>
              <a:ext uri="{FF2B5EF4-FFF2-40B4-BE49-F238E27FC236}">
                <a16:creationId xmlns:a16="http://schemas.microsoft.com/office/drawing/2014/main" id="{C3C02FC8-7E6F-FF81-8DC6-658BA791D906}"/>
              </a:ext>
            </a:extLst>
          </p:cNvPr>
          <p:cNvSpPr>
            <a:spLocks noGrp="1"/>
          </p:cNvSpPr>
          <p:nvPr>
            <p:ph type="title"/>
          </p:nvPr>
        </p:nvSpPr>
        <p:spPr>
          <a:xfrm>
            <a:off x="271129" y="420820"/>
            <a:ext cx="8745279" cy="1400530"/>
          </a:xfrm>
        </p:spPr>
        <p:txBody>
          <a:bodyPr/>
          <a:lstStyle/>
          <a:p>
            <a:pPr>
              <a:lnSpc>
                <a:spcPct val="107000"/>
              </a:lnSpc>
              <a:spcBef>
                <a:spcPts val="0"/>
              </a:spcBef>
              <a:spcAft>
                <a:spcPts val="800"/>
              </a:spcAft>
            </a:pPr>
            <a: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Inspection Elements and Progression</a:t>
            </a:r>
            <a:b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44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The Informal Conference</a:t>
            </a:r>
          </a:p>
        </p:txBody>
      </p:sp>
    </p:spTree>
    <p:extLst>
      <p:ext uri="{BB962C8B-B14F-4D97-AF65-F5344CB8AC3E}">
        <p14:creationId xmlns:p14="http://schemas.microsoft.com/office/powerpoint/2010/main" val="4214429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446567" y="2052925"/>
            <a:ext cx="8250865" cy="4195481"/>
          </a:xfrm>
        </p:spPr>
        <p:txBody>
          <a:bodyPr>
            <a:normAutofit lnSpcReduction="10000"/>
          </a:bodyPr>
          <a:lstStyle/>
          <a:p>
            <a:pPr marL="57146" indent="-285750">
              <a:lnSpc>
                <a:spcPct val="107000"/>
              </a:lnSpc>
              <a:spcBef>
                <a:spcPts val="0"/>
              </a:spcBef>
              <a:spcAft>
                <a:spcPts val="800"/>
              </a:spcAft>
              <a:buFont typeface="Arial" panose="020B0604020202020204" pitchFamily="34" charset="0"/>
              <a:buChar char="•"/>
            </a:pPr>
            <a:r>
              <a:rPr lang="en-US" sz="28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What do I need?</a:t>
            </a:r>
          </a:p>
          <a:p>
            <a:pPr marL="457202" lvl="1" indent="-285750">
              <a:lnSpc>
                <a:spcPct val="107000"/>
              </a:lnSpc>
              <a:spcBef>
                <a:spcPts val="0"/>
              </a:spcBef>
              <a:spcAft>
                <a:spcPts val="800"/>
              </a:spcAft>
              <a:buFont typeface="Arial" panose="020B0604020202020204" pitchFamily="34" charset="0"/>
              <a:buChar char="•"/>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Affirmative Defenses</a:t>
            </a:r>
          </a:p>
          <a:p>
            <a:pPr marL="457202" lvl="1" indent="-285750">
              <a:lnSpc>
                <a:spcPct val="107000"/>
              </a:lnSpc>
              <a:spcBef>
                <a:spcPts val="0"/>
              </a:spcBef>
              <a:spcAft>
                <a:spcPts val="800"/>
              </a:spcAft>
              <a:buFont typeface="Arial" panose="020B0604020202020204" pitchFamily="34" charset="0"/>
              <a:buChar char="•"/>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Evide</a:t>
            </a:r>
            <a:r>
              <a:rPr lang="en-US" sz="28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nce</a:t>
            </a:r>
            <a:endPar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57146" indent="-285750">
              <a:lnSpc>
                <a:spcPct val="107000"/>
              </a:lnSpc>
              <a:spcBef>
                <a:spcPts val="0"/>
              </a:spcBef>
              <a:spcAft>
                <a:spcPts val="800"/>
              </a:spcAft>
              <a:buFont typeface="Arial" panose="020B0604020202020204" pitchFamily="34" charset="0"/>
              <a:buChar char="•"/>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to expect?</a:t>
            </a:r>
          </a:p>
          <a:p>
            <a:pPr marL="57146" indent="-285750">
              <a:lnSpc>
                <a:spcPct val="107000"/>
              </a:lnSpc>
              <a:spcBef>
                <a:spcPts val="0"/>
              </a:spcBef>
              <a:spcAft>
                <a:spcPts val="800"/>
              </a:spcAft>
              <a:buFont typeface="Arial" panose="020B0604020202020204" pitchFamily="34" charset="0"/>
              <a:buChar char="•"/>
            </a:pPr>
            <a:r>
              <a:rPr lang="en-US" sz="28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If Agreement is reached, then both parties will sign a settlement agreement</a:t>
            </a:r>
          </a:p>
          <a:p>
            <a:pPr marL="57146" indent="-285750">
              <a:lnSpc>
                <a:spcPct val="107000"/>
              </a:lnSpc>
              <a:spcBef>
                <a:spcPts val="0"/>
              </a:spcBef>
              <a:spcAft>
                <a:spcPts val="800"/>
              </a:spcAft>
              <a:buFont typeface="Arial" panose="020B0604020202020204" pitchFamily="34" charset="0"/>
              <a:buChar char="•"/>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When signed, the agreement amends any citations and becomes a Final Order</a:t>
            </a:r>
          </a:p>
          <a:p>
            <a:endParaRPr lang="en-US" dirty="0"/>
          </a:p>
        </p:txBody>
      </p:sp>
      <p:sp>
        <p:nvSpPr>
          <p:cNvPr id="8" name="Title 1">
            <a:extLst>
              <a:ext uri="{FF2B5EF4-FFF2-40B4-BE49-F238E27FC236}">
                <a16:creationId xmlns:a16="http://schemas.microsoft.com/office/drawing/2014/main" id="{C3C02FC8-7E6F-FF81-8DC6-658BA791D906}"/>
              </a:ext>
            </a:extLst>
          </p:cNvPr>
          <p:cNvSpPr>
            <a:spLocks noGrp="1"/>
          </p:cNvSpPr>
          <p:nvPr>
            <p:ph type="title"/>
          </p:nvPr>
        </p:nvSpPr>
        <p:spPr>
          <a:xfrm>
            <a:off x="271130" y="420820"/>
            <a:ext cx="8787810" cy="1400530"/>
          </a:xfrm>
        </p:spPr>
        <p:txBody>
          <a:bodyPr/>
          <a:lstStyle/>
          <a:p>
            <a:pPr>
              <a:lnSpc>
                <a:spcPct val="107000"/>
              </a:lnSpc>
              <a:spcBef>
                <a:spcPts val="0"/>
              </a:spcBef>
              <a:spcAft>
                <a:spcPts val="800"/>
              </a:spcAft>
            </a:pPr>
            <a: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Inspection Elements and Progression</a:t>
            </a:r>
            <a:b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44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The Informal Conference</a:t>
            </a:r>
          </a:p>
        </p:txBody>
      </p:sp>
    </p:spTree>
    <p:extLst>
      <p:ext uri="{BB962C8B-B14F-4D97-AF65-F5344CB8AC3E}">
        <p14:creationId xmlns:p14="http://schemas.microsoft.com/office/powerpoint/2010/main" val="2886961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827700" y="2052925"/>
            <a:ext cx="7561388" cy="4195481"/>
          </a:xfrm>
        </p:spPr>
        <p:txBody>
          <a:bodyPr>
            <a:normAutofit/>
          </a:bodyPr>
          <a:lstStyle/>
          <a:p>
            <a:pPr marL="0">
              <a:lnSpc>
                <a:spcPct val="107000"/>
              </a:lnSpc>
              <a:spcBef>
                <a:spcPts val="0"/>
              </a:spcBef>
              <a:spcAft>
                <a:spcPts val="800"/>
              </a:spcAft>
            </a:pPr>
            <a:r>
              <a:rPr lang="en-US" sz="24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Must file within 15 working days of citation issuance</a:t>
            </a:r>
          </a:p>
          <a:p>
            <a:pPr marL="0">
              <a:lnSpc>
                <a:spcPct val="107000"/>
              </a:lnSpc>
              <a:spcBef>
                <a:spcPts val="0"/>
              </a:spcBef>
              <a:spcAft>
                <a:spcPts val="800"/>
              </a:spcAft>
            </a:pPr>
            <a:r>
              <a:rPr lang="en-US" sz="24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Cannot file contest and also have an informal conference</a:t>
            </a:r>
          </a:p>
          <a:p>
            <a:pPr marL="0">
              <a:lnSpc>
                <a:spcPct val="107000"/>
              </a:lnSpc>
              <a:spcBef>
                <a:spcPts val="0"/>
              </a:spcBef>
              <a:spcAft>
                <a:spcPts val="800"/>
              </a:spcAft>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Can be submitted by the </a:t>
            </a:r>
            <a:r>
              <a:rPr lang="en-US" sz="24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company or legal counsel</a:t>
            </a:r>
          </a:p>
          <a:p>
            <a:pPr marL="0">
              <a:lnSpc>
                <a:spcPct val="107000"/>
              </a:lnSpc>
              <a:spcBef>
                <a:spcPts val="0"/>
              </a:spcBef>
              <a:spcAft>
                <a:spcPts val="800"/>
              </a:spcAft>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Must identify what you are contesting</a:t>
            </a:r>
          </a:p>
          <a:p>
            <a:pPr marL="0">
              <a:lnSpc>
                <a:spcPct val="107000"/>
              </a:lnSpc>
              <a:spcBef>
                <a:spcPts val="0"/>
              </a:spcBef>
              <a:spcAft>
                <a:spcPts val="800"/>
              </a:spcAft>
            </a:pPr>
            <a:r>
              <a:rPr lang="en-US" sz="24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How to submit  </a:t>
            </a:r>
          </a:p>
          <a:p>
            <a:pPr marL="0">
              <a:lnSpc>
                <a:spcPct val="107000"/>
              </a:lnSpc>
              <a:spcBef>
                <a:spcPts val="0"/>
              </a:spcBef>
              <a:spcAft>
                <a:spcPts val="800"/>
              </a:spcAft>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The Area Office will submit to the OSHRC</a:t>
            </a:r>
          </a:p>
        </p:txBody>
      </p:sp>
      <p:sp>
        <p:nvSpPr>
          <p:cNvPr id="8" name="Title 1">
            <a:extLst>
              <a:ext uri="{FF2B5EF4-FFF2-40B4-BE49-F238E27FC236}">
                <a16:creationId xmlns:a16="http://schemas.microsoft.com/office/drawing/2014/main" id="{C3C02FC8-7E6F-FF81-8DC6-658BA791D906}"/>
              </a:ext>
            </a:extLst>
          </p:cNvPr>
          <p:cNvSpPr>
            <a:spLocks noGrp="1"/>
          </p:cNvSpPr>
          <p:nvPr>
            <p:ph type="title"/>
          </p:nvPr>
        </p:nvSpPr>
        <p:spPr>
          <a:xfrm>
            <a:off x="271129" y="420820"/>
            <a:ext cx="8777177" cy="1400530"/>
          </a:xfrm>
        </p:spPr>
        <p:txBody>
          <a:bodyPr/>
          <a:lstStyle/>
          <a:p>
            <a:pPr>
              <a:lnSpc>
                <a:spcPct val="107000"/>
              </a:lnSpc>
              <a:spcBef>
                <a:spcPts val="0"/>
              </a:spcBef>
              <a:spcAft>
                <a:spcPts val="800"/>
              </a:spcAft>
            </a:pPr>
            <a: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Inspection Elements and Progression</a:t>
            </a:r>
            <a:b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44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Contest/Litigation</a:t>
            </a:r>
          </a:p>
        </p:txBody>
      </p:sp>
    </p:spTree>
    <p:extLst>
      <p:ext uri="{BB962C8B-B14F-4D97-AF65-F5344CB8AC3E}">
        <p14:creationId xmlns:p14="http://schemas.microsoft.com/office/powerpoint/2010/main" val="3492504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449689" y="2382535"/>
            <a:ext cx="8244621" cy="2997540"/>
          </a:xfrm>
        </p:spPr>
        <p:txBody>
          <a:bodyPr>
            <a:normAutofit/>
          </a:bodyPr>
          <a:lstStyle/>
          <a:p>
            <a:pPr marL="0">
              <a:lnSpc>
                <a:spcPct val="107000"/>
              </a:lnSpc>
              <a:spcBef>
                <a:spcPts val="0"/>
              </a:spcBef>
              <a:spcAft>
                <a:spcPts val="800"/>
              </a:spcAft>
            </a:pPr>
            <a:r>
              <a:rPr lang="en-US" sz="24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OSHRC will get the case on the Docket</a:t>
            </a:r>
          </a:p>
          <a:p>
            <a:pPr marL="0">
              <a:lnSpc>
                <a:spcPct val="107000"/>
              </a:lnSpc>
              <a:spcBef>
                <a:spcPts val="0"/>
              </a:spcBef>
              <a:spcAft>
                <a:spcPts val="800"/>
              </a:spcAft>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Company/Counsel will be notified by OSHRC</a:t>
            </a:r>
          </a:p>
          <a:p>
            <a:pPr marL="0">
              <a:lnSpc>
                <a:spcPct val="107000"/>
              </a:lnSpc>
              <a:spcBef>
                <a:spcPts val="0"/>
              </a:spcBef>
              <a:spcAft>
                <a:spcPts val="800"/>
              </a:spcAft>
            </a:pPr>
            <a:r>
              <a:rPr lang="en-US" sz="24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DOL Solicitor’s Office will contact the employer</a:t>
            </a:r>
          </a:p>
          <a:p>
            <a:pPr marL="0">
              <a:lnSpc>
                <a:spcPct val="107000"/>
              </a:lnSpc>
              <a:spcBef>
                <a:spcPts val="0"/>
              </a:spcBef>
              <a:spcAft>
                <a:spcPts val="800"/>
              </a:spcAft>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Attempt to reach agreement</a:t>
            </a:r>
          </a:p>
          <a:p>
            <a:pPr marL="0">
              <a:lnSpc>
                <a:spcPct val="107000"/>
              </a:lnSpc>
              <a:spcBef>
                <a:spcPts val="0"/>
              </a:spcBef>
              <a:spcAft>
                <a:spcPts val="800"/>
              </a:spcAft>
            </a:pPr>
            <a:r>
              <a:rPr lang="en-US" sz="24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Otherwise Hearing by Administrative Law Judge</a:t>
            </a:r>
          </a:p>
          <a:p>
            <a:pPr marL="0">
              <a:lnSpc>
                <a:spcPct val="107000"/>
              </a:lnSpc>
              <a:spcBef>
                <a:spcPts val="0"/>
              </a:spcBef>
              <a:spcAft>
                <a:spcPts val="800"/>
              </a:spcAft>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Appeal to the OSHRC</a:t>
            </a:r>
          </a:p>
        </p:txBody>
      </p:sp>
      <p:sp>
        <p:nvSpPr>
          <p:cNvPr id="8" name="Title 1">
            <a:extLst>
              <a:ext uri="{FF2B5EF4-FFF2-40B4-BE49-F238E27FC236}">
                <a16:creationId xmlns:a16="http://schemas.microsoft.com/office/drawing/2014/main" id="{C3C02FC8-7E6F-FF81-8DC6-658BA791D906}"/>
              </a:ext>
            </a:extLst>
          </p:cNvPr>
          <p:cNvSpPr>
            <a:spLocks noGrp="1"/>
          </p:cNvSpPr>
          <p:nvPr>
            <p:ph type="title"/>
          </p:nvPr>
        </p:nvSpPr>
        <p:spPr>
          <a:xfrm>
            <a:off x="271129" y="420820"/>
            <a:ext cx="8734647" cy="1400530"/>
          </a:xfrm>
        </p:spPr>
        <p:txBody>
          <a:bodyPr/>
          <a:lstStyle/>
          <a:p>
            <a:pPr>
              <a:lnSpc>
                <a:spcPct val="107000"/>
              </a:lnSpc>
              <a:spcBef>
                <a:spcPts val="0"/>
              </a:spcBef>
              <a:spcAft>
                <a:spcPts val="800"/>
              </a:spcAft>
            </a:pPr>
            <a: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Inspection Elements and Progression</a:t>
            </a:r>
            <a:b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44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Contest/Litigation</a:t>
            </a:r>
          </a:p>
        </p:txBody>
      </p:sp>
    </p:spTree>
    <p:extLst>
      <p:ext uri="{BB962C8B-B14F-4D97-AF65-F5344CB8AC3E}">
        <p14:creationId xmlns:p14="http://schemas.microsoft.com/office/powerpoint/2010/main" val="877640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7844-564E-F704-1E80-8EF8D7A6C34B}"/>
              </a:ext>
            </a:extLst>
          </p:cNvPr>
          <p:cNvSpPr>
            <a:spLocks noGrp="1"/>
          </p:cNvSpPr>
          <p:nvPr>
            <p:ph type="title"/>
          </p:nvPr>
        </p:nvSpPr>
        <p:spPr>
          <a:xfrm>
            <a:off x="308344" y="452718"/>
            <a:ext cx="8612372" cy="1400530"/>
          </a:xfrm>
        </p:spPr>
        <p:txBody>
          <a:bodyPr/>
          <a:lstStyle/>
          <a:p>
            <a:r>
              <a:rPr lang="en-US" sz="4000" b="1" dirty="0">
                <a:solidFill>
                  <a:srgbClr val="FFFF00"/>
                </a:solidFill>
              </a:rPr>
              <a:t>Employer Rights &amp; Responsibilities</a:t>
            </a:r>
            <a:br>
              <a:rPr lang="en-US" sz="4000" b="1" dirty="0">
                <a:solidFill>
                  <a:srgbClr val="FFFF00"/>
                </a:solidFill>
              </a:rPr>
            </a:br>
            <a:r>
              <a:rPr lang="en-US" sz="4000" b="1" i="1" dirty="0">
                <a:solidFill>
                  <a:srgbClr val="FFFF00"/>
                </a:solidFill>
              </a:rPr>
              <a:t>At the Inspector’s Arrival</a:t>
            </a:r>
          </a:p>
        </p:txBody>
      </p:sp>
      <p:sp>
        <p:nvSpPr>
          <p:cNvPr id="3" name="Content Placeholder 2">
            <a:extLst>
              <a:ext uri="{FF2B5EF4-FFF2-40B4-BE49-F238E27FC236}">
                <a16:creationId xmlns:a16="http://schemas.microsoft.com/office/drawing/2014/main" id="{CD2273B5-67D0-CC12-EEEE-0227143C2BD6}"/>
              </a:ext>
            </a:extLst>
          </p:cNvPr>
          <p:cNvSpPr>
            <a:spLocks noGrp="1"/>
          </p:cNvSpPr>
          <p:nvPr>
            <p:ph idx="1"/>
          </p:nvPr>
        </p:nvSpPr>
        <p:spPr>
          <a:xfrm>
            <a:off x="449689" y="1989129"/>
            <a:ext cx="8244621" cy="4195481"/>
          </a:xfrm>
        </p:spPr>
        <p:txBody>
          <a:bodyPr>
            <a:noAutofit/>
          </a:bodyPr>
          <a:lstStyle/>
          <a:p>
            <a:pPr marL="0" marR="0">
              <a:lnSpc>
                <a:spcPct val="107000"/>
              </a:lnSpc>
              <a:spcBef>
                <a:spcPts val="0"/>
              </a:spcBef>
              <a:spcAft>
                <a:spcPts val="800"/>
              </a:spcAft>
            </a:pPr>
            <a:r>
              <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Inspector must provide valid credentials</a:t>
            </a:r>
          </a:p>
          <a:p>
            <a:pPr marL="0" marR="0">
              <a:lnSpc>
                <a:spcPct val="107000"/>
              </a:lnSpc>
              <a:spcBef>
                <a:spcPts val="0"/>
              </a:spcBef>
              <a:spcAft>
                <a:spcPts val="800"/>
              </a:spcAft>
            </a:pPr>
            <a:r>
              <a:rPr lang="en-US" kern="100" dirty="0">
                <a:solidFill>
                  <a:srgbClr val="FFFF00"/>
                </a:solidFill>
                <a:cs typeface="Times New Roman" panose="02020603050405020304" pitchFamily="18" charset="0"/>
              </a:rPr>
              <a:t>Inspector can challenge the inspector’s identity</a:t>
            </a:r>
            <a:endPar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Inspector must provide the allegations</a:t>
            </a:r>
          </a:p>
          <a:p>
            <a:pPr marL="0">
              <a:lnSpc>
                <a:spcPct val="107000"/>
              </a:lnSpc>
              <a:spcBef>
                <a:spcPts val="0"/>
              </a:spcBef>
              <a:spcAft>
                <a:spcPts val="800"/>
              </a:spcAft>
            </a:pPr>
            <a:r>
              <a:rPr lang="en-US" kern="100" dirty="0">
                <a:solidFill>
                  <a:srgbClr val="FFFF00"/>
                </a:solidFill>
                <a:cs typeface="Times New Roman" panose="02020603050405020304" pitchFamily="18" charset="0"/>
              </a:rPr>
              <a:t>Employer can deny entry</a:t>
            </a:r>
          </a:p>
          <a:p>
            <a:pPr marL="0">
              <a:lnSpc>
                <a:spcPct val="107000"/>
              </a:lnSpc>
              <a:spcBef>
                <a:spcPts val="0"/>
              </a:spcBef>
              <a:spcAft>
                <a:spcPts val="800"/>
              </a:spcAft>
            </a:pPr>
            <a:r>
              <a:rPr lang="en-US" kern="100" dirty="0">
                <a:solidFill>
                  <a:srgbClr val="FFFF00"/>
                </a:solidFill>
                <a:cs typeface="Times New Roman" panose="02020603050405020304" pitchFamily="18" charset="0"/>
              </a:rPr>
              <a:t>Employer can have legal counsel present</a:t>
            </a:r>
          </a:p>
          <a:p>
            <a:pPr marL="0">
              <a:lnSpc>
                <a:spcPct val="107000"/>
              </a:lnSpc>
              <a:spcBef>
                <a:spcPts val="0"/>
              </a:spcBef>
              <a:spcAft>
                <a:spcPts val="800"/>
              </a:spcAft>
            </a:pPr>
            <a:r>
              <a:rPr lang="en-US" kern="100" dirty="0">
                <a:solidFill>
                  <a:srgbClr val="FFFF00"/>
                </a:solidFill>
                <a:cs typeface="Times New Roman" panose="02020603050405020304" pitchFamily="18" charset="0"/>
              </a:rPr>
              <a:t>Employer can delay the opening of the inspection for up to one hour for attendees to arrive</a:t>
            </a:r>
          </a:p>
        </p:txBody>
      </p:sp>
    </p:spTree>
    <p:extLst>
      <p:ext uri="{BB962C8B-B14F-4D97-AF65-F5344CB8AC3E}">
        <p14:creationId xmlns:p14="http://schemas.microsoft.com/office/powerpoint/2010/main" val="2009815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7844-564E-F704-1E80-8EF8D7A6C34B}"/>
              </a:ext>
            </a:extLst>
          </p:cNvPr>
          <p:cNvSpPr>
            <a:spLocks noGrp="1"/>
          </p:cNvSpPr>
          <p:nvPr>
            <p:ph type="title"/>
          </p:nvPr>
        </p:nvSpPr>
        <p:spPr>
          <a:xfrm>
            <a:off x="308344" y="452718"/>
            <a:ext cx="8612372" cy="1400530"/>
          </a:xfrm>
        </p:spPr>
        <p:txBody>
          <a:bodyPr/>
          <a:lstStyle/>
          <a:p>
            <a:r>
              <a:rPr lang="en-US" sz="4000" b="1" dirty="0">
                <a:solidFill>
                  <a:srgbClr val="FFFF00"/>
                </a:solidFill>
              </a:rPr>
              <a:t>Employer Rights &amp; Responsibilities</a:t>
            </a:r>
            <a:br>
              <a:rPr lang="en-US" sz="4000" b="1" dirty="0">
                <a:solidFill>
                  <a:srgbClr val="FFFF00"/>
                </a:solidFill>
              </a:rPr>
            </a:br>
            <a:r>
              <a:rPr lang="en-US" sz="4000" b="1" i="1" dirty="0">
                <a:solidFill>
                  <a:srgbClr val="FFFF00"/>
                </a:solidFill>
              </a:rPr>
              <a:t>During the Walk-Around</a:t>
            </a:r>
          </a:p>
        </p:txBody>
      </p:sp>
      <p:sp>
        <p:nvSpPr>
          <p:cNvPr id="3" name="Content Placeholder 2">
            <a:extLst>
              <a:ext uri="{FF2B5EF4-FFF2-40B4-BE49-F238E27FC236}">
                <a16:creationId xmlns:a16="http://schemas.microsoft.com/office/drawing/2014/main" id="{CD2273B5-67D0-CC12-EEEE-0227143C2BD6}"/>
              </a:ext>
            </a:extLst>
          </p:cNvPr>
          <p:cNvSpPr>
            <a:spLocks noGrp="1"/>
          </p:cNvSpPr>
          <p:nvPr>
            <p:ph idx="1"/>
          </p:nvPr>
        </p:nvSpPr>
        <p:spPr>
          <a:xfrm>
            <a:off x="449689" y="1989129"/>
            <a:ext cx="8244621" cy="4195481"/>
          </a:xfrm>
        </p:spPr>
        <p:txBody>
          <a:bodyPr>
            <a:noAutofit/>
          </a:bodyPr>
          <a:lstStyle/>
          <a:p>
            <a:pPr marL="0" marR="0">
              <a:lnSpc>
                <a:spcPct val="107000"/>
              </a:lnSpc>
              <a:spcBef>
                <a:spcPts val="0"/>
              </a:spcBef>
              <a:spcAft>
                <a:spcPts val="800"/>
              </a:spcAft>
            </a:pPr>
            <a:r>
              <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Inspector must be escorted by the employer</a:t>
            </a:r>
          </a:p>
          <a:p>
            <a:pPr marL="0" marR="0">
              <a:lnSpc>
                <a:spcPct val="107000"/>
              </a:lnSpc>
              <a:spcBef>
                <a:spcPts val="0"/>
              </a:spcBef>
              <a:spcAft>
                <a:spcPts val="800"/>
              </a:spcAft>
            </a:pPr>
            <a:r>
              <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Employer determines the route to the inspection site</a:t>
            </a:r>
          </a:p>
          <a:p>
            <a:pPr marL="0" marR="0">
              <a:lnSpc>
                <a:spcPct val="107000"/>
              </a:lnSpc>
              <a:spcBef>
                <a:spcPts val="0"/>
              </a:spcBef>
              <a:spcAft>
                <a:spcPts val="800"/>
              </a:spcAft>
            </a:pPr>
            <a:r>
              <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Employer can accompany the inspector</a:t>
            </a:r>
          </a:p>
          <a:p>
            <a:pPr marL="0" marR="0">
              <a:lnSpc>
                <a:spcPct val="107000"/>
              </a:lnSpc>
              <a:spcBef>
                <a:spcPts val="0"/>
              </a:spcBef>
              <a:spcAft>
                <a:spcPts val="800"/>
              </a:spcAft>
            </a:pPr>
            <a:r>
              <a:rPr lang="en-US" kern="100" dirty="0">
                <a:solidFill>
                  <a:srgbClr val="FFFF00"/>
                </a:solidFill>
                <a:cs typeface="Times New Roman" panose="02020603050405020304" pitchFamily="18" charset="0"/>
              </a:rPr>
              <a:t>Employer may have as many participants as desired provided they do not disrupt the inspection process</a:t>
            </a:r>
          </a:p>
          <a:p>
            <a:pPr marL="0" marR="0">
              <a:lnSpc>
                <a:spcPct val="107000"/>
              </a:lnSpc>
              <a:spcBef>
                <a:spcPts val="0"/>
              </a:spcBef>
              <a:spcAft>
                <a:spcPts val="800"/>
              </a:spcAft>
            </a:pPr>
            <a:r>
              <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If a union facility, employer must allow a union/employee representative to attend the walk-around.</a:t>
            </a:r>
          </a:p>
          <a:p>
            <a:pPr marL="0" marR="0" indent="0">
              <a:lnSpc>
                <a:spcPct val="107000"/>
              </a:lnSpc>
              <a:spcBef>
                <a:spcPts val="0"/>
              </a:spcBef>
              <a:spcAft>
                <a:spcPts val="800"/>
              </a:spcAft>
              <a:buNone/>
            </a:pPr>
            <a:endPar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5836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7844-564E-F704-1E80-8EF8D7A6C34B}"/>
              </a:ext>
            </a:extLst>
          </p:cNvPr>
          <p:cNvSpPr>
            <a:spLocks noGrp="1"/>
          </p:cNvSpPr>
          <p:nvPr>
            <p:ph type="title"/>
          </p:nvPr>
        </p:nvSpPr>
        <p:spPr>
          <a:xfrm>
            <a:off x="308344" y="452718"/>
            <a:ext cx="8612372" cy="1400530"/>
          </a:xfrm>
        </p:spPr>
        <p:txBody>
          <a:bodyPr/>
          <a:lstStyle/>
          <a:p>
            <a:r>
              <a:rPr lang="en-US" sz="4000" b="1" dirty="0">
                <a:solidFill>
                  <a:srgbClr val="FFFF00"/>
                </a:solidFill>
              </a:rPr>
              <a:t>Employer Rights &amp; Responsibilities</a:t>
            </a:r>
            <a:br>
              <a:rPr lang="en-US" sz="4000" b="1" dirty="0">
                <a:solidFill>
                  <a:srgbClr val="FFFF00"/>
                </a:solidFill>
              </a:rPr>
            </a:br>
            <a:r>
              <a:rPr lang="en-US" sz="4000" b="1" i="1" dirty="0">
                <a:solidFill>
                  <a:srgbClr val="FFFF00"/>
                </a:solidFill>
              </a:rPr>
              <a:t>Photographs</a:t>
            </a:r>
          </a:p>
        </p:txBody>
      </p:sp>
      <p:sp>
        <p:nvSpPr>
          <p:cNvPr id="3" name="Content Placeholder 2">
            <a:extLst>
              <a:ext uri="{FF2B5EF4-FFF2-40B4-BE49-F238E27FC236}">
                <a16:creationId xmlns:a16="http://schemas.microsoft.com/office/drawing/2014/main" id="{CD2273B5-67D0-CC12-EEEE-0227143C2BD6}"/>
              </a:ext>
            </a:extLst>
          </p:cNvPr>
          <p:cNvSpPr>
            <a:spLocks noGrp="1"/>
          </p:cNvSpPr>
          <p:nvPr>
            <p:ph idx="1"/>
          </p:nvPr>
        </p:nvSpPr>
        <p:spPr>
          <a:xfrm>
            <a:off x="449689" y="1989129"/>
            <a:ext cx="8244621" cy="4195481"/>
          </a:xfrm>
        </p:spPr>
        <p:txBody>
          <a:bodyPr>
            <a:noAutofit/>
          </a:bodyPr>
          <a:lstStyle/>
          <a:p>
            <a:pPr marL="400056" lvl="1">
              <a:lnSpc>
                <a:spcPct val="107000"/>
              </a:lnSpc>
              <a:spcBef>
                <a:spcPts val="0"/>
              </a:spcBef>
              <a:spcAft>
                <a:spcPts val="800"/>
              </a:spcAft>
            </a:pPr>
            <a:r>
              <a:rPr lang="en-US" kern="100" dirty="0">
                <a:solidFill>
                  <a:srgbClr val="FFFF00"/>
                </a:solidFill>
                <a:cs typeface="Times New Roman" panose="02020603050405020304" pitchFamily="18" charset="0"/>
              </a:rPr>
              <a:t>Inspector cannot provide his/her photographs to the employer</a:t>
            </a:r>
          </a:p>
          <a:p>
            <a:pPr marL="400056" lvl="1">
              <a:lnSpc>
                <a:spcPct val="107000"/>
              </a:lnSpc>
              <a:spcBef>
                <a:spcPts val="0"/>
              </a:spcBef>
              <a:spcAft>
                <a:spcPts val="800"/>
              </a:spcAft>
            </a:pPr>
            <a:r>
              <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Employer may ta</a:t>
            </a:r>
            <a:r>
              <a:rPr lang="en-US" kern="100" dirty="0">
                <a:solidFill>
                  <a:srgbClr val="FFFF00"/>
                </a:solidFill>
                <a:cs typeface="Times New Roman" panose="02020603050405020304" pitchFamily="18" charset="0"/>
              </a:rPr>
              <a:t>ke pictures of the same thing(s) as the inspector</a:t>
            </a:r>
          </a:p>
          <a:p>
            <a:pPr marL="400056" lvl="1">
              <a:lnSpc>
                <a:spcPct val="107000"/>
              </a:lnSpc>
              <a:spcBef>
                <a:spcPts val="0"/>
              </a:spcBef>
              <a:spcAft>
                <a:spcPts val="800"/>
              </a:spcAft>
            </a:pPr>
            <a:r>
              <a:rPr lang="en-US" kern="100" dirty="0">
                <a:solidFill>
                  <a:srgbClr val="FFFF00"/>
                </a:solidFill>
                <a:cs typeface="Times New Roman" panose="02020603050405020304" pitchFamily="18" charset="0"/>
              </a:rPr>
              <a:t>Employer may take pictures of the inspector taking pictures</a:t>
            </a:r>
          </a:p>
          <a:p>
            <a:pPr marL="400056" lvl="1">
              <a:lnSpc>
                <a:spcPct val="107000"/>
              </a:lnSpc>
              <a:spcBef>
                <a:spcPts val="0"/>
              </a:spcBef>
              <a:spcAft>
                <a:spcPts val="800"/>
              </a:spcAft>
            </a:pPr>
            <a:r>
              <a:rPr lang="en-US" kern="100" dirty="0">
                <a:solidFill>
                  <a:srgbClr val="FFFF00"/>
                </a:solidFill>
                <a:cs typeface="Times New Roman" panose="02020603050405020304" pitchFamily="18" charset="0"/>
              </a:rPr>
              <a:t>Employer may record video and/or audio</a:t>
            </a:r>
          </a:p>
          <a:p>
            <a:pPr marL="400056" lvl="1">
              <a:lnSpc>
                <a:spcPct val="107000"/>
              </a:lnSpc>
              <a:spcBef>
                <a:spcPts val="0"/>
              </a:spcBef>
              <a:spcAft>
                <a:spcPts val="800"/>
              </a:spcAft>
            </a:pPr>
            <a:r>
              <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Employer must take their own measurements</a:t>
            </a:r>
          </a:p>
          <a:p>
            <a:pPr marL="400056" lvl="1">
              <a:lnSpc>
                <a:spcPct val="107000"/>
              </a:lnSpc>
              <a:spcBef>
                <a:spcPts val="0"/>
              </a:spcBef>
              <a:spcAft>
                <a:spcPts val="800"/>
              </a:spcAft>
            </a:pPr>
            <a:r>
              <a:rPr lang="en-US" kern="100" dirty="0">
                <a:solidFill>
                  <a:srgbClr val="FFFF00"/>
                </a:solidFill>
                <a:cs typeface="Times New Roman" panose="02020603050405020304" pitchFamily="18" charset="0"/>
              </a:rPr>
              <a:t>Employer does not need to provide measuring tools to the inspector.</a:t>
            </a:r>
          </a:p>
          <a:p>
            <a:pPr marL="400056" lvl="1">
              <a:lnSpc>
                <a:spcPct val="107000"/>
              </a:lnSpc>
              <a:spcBef>
                <a:spcPts val="0"/>
              </a:spcBef>
              <a:spcAft>
                <a:spcPts val="800"/>
              </a:spcAft>
            </a:pPr>
            <a:r>
              <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Employer may deny the inspector permission to take a particular photo(s).</a:t>
            </a:r>
          </a:p>
          <a:p>
            <a:pPr marL="400056" lvl="1">
              <a:lnSpc>
                <a:spcPct val="107000"/>
              </a:lnSpc>
              <a:spcBef>
                <a:spcPts val="0"/>
              </a:spcBef>
              <a:spcAft>
                <a:spcPts val="800"/>
              </a:spcAft>
            </a:pPr>
            <a:r>
              <a:rPr lang="en-US" kern="100" dirty="0">
                <a:solidFill>
                  <a:srgbClr val="FFFF00"/>
                </a:solidFill>
                <a:cs typeface="Times New Roman" panose="02020603050405020304" pitchFamily="18" charset="0"/>
              </a:rPr>
              <a:t>If inspector is taking video (e.g., a machine in operation) he may also capture audio of the participants talking.</a:t>
            </a:r>
          </a:p>
          <a:p>
            <a:pPr marL="400056" lvl="1">
              <a:lnSpc>
                <a:spcPct val="107000"/>
              </a:lnSpc>
              <a:spcBef>
                <a:spcPts val="0"/>
              </a:spcBef>
              <a:spcAft>
                <a:spcPts val="800"/>
              </a:spcAft>
            </a:pPr>
            <a:r>
              <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Inspector may request copies of photo</a:t>
            </a:r>
            <a:r>
              <a:rPr lang="en-US" kern="100" dirty="0">
                <a:solidFill>
                  <a:srgbClr val="FFFF00"/>
                </a:solidFill>
                <a:cs typeface="Times New Roman" panose="02020603050405020304" pitchFamily="18" charset="0"/>
              </a:rPr>
              <a:t>s taken by the employer (e.g., accident scene)</a:t>
            </a:r>
            <a:endPar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192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EC68-96EE-3541-99A4-EF8D0DDC1CD4}"/>
              </a:ext>
            </a:extLst>
          </p:cNvPr>
          <p:cNvSpPr>
            <a:spLocks noGrp="1"/>
          </p:cNvSpPr>
          <p:nvPr>
            <p:ph type="title"/>
          </p:nvPr>
        </p:nvSpPr>
        <p:spPr>
          <a:xfrm>
            <a:off x="484709" y="452718"/>
            <a:ext cx="7883113" cy="855087"/>
          </a:xfrm>
        </p:spPr>
        <p:txBody>
          <a:bodyPr/>
          <a:lstStyle/>
          <a:p>
            <a:r>
              <a:rPr lang="en-US" b="1" dirty="0">
                <a:solidFill>
                  <a:srgbClr val="FFFF00"/>
                </a:solidFill>
              </a:rPr>
              <a:t>Terminal Learning Objective</a:t>
            </a:r>
            <a:br>
              <a:rPr lang="en-US" b="1" dirty="0">
                <a:solidFill>
                  <a:srgbClr val="FFFF00"/>
                </a:solidFill>
              </a:rPr>
            </a:br>
            <a:r>
              <a:rPr lang="en-US" sz="4000" b="1" i="1"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P</a:t>
            </a:r>
            <a:r>
              <a:rPr lang="en-US" sz="40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articipants will be able to:</a:t>
            </a:r>
            <a:endParaRPr lang="en-US" b="1" i="1" dirty="0">
              <a:solidFill>
                <a:srgbClr val="FFFF00"/>
              </a:solidFill>
            </a:endParaRPr>
          </a:p>
        </p:txBody>
      </p:sp>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484709" y="1787113"/>
            <a:ext cx="7883112" cy="2040610"/>
          </a:xfrm>
        </p:spPr>
        <p:txBody>
          <a:bodyPr>
            <a:noAutofit/>
          </a:bodyPr>
          <a:lstStyle/>
          <a:p>
            <a:r>
              <a:rPr lang="en-US" sz="2800" kern="100" dirty="0">
                <a:solidFill>
                  <a:srgbClr val="FFFF00"/>
                </a:solidFill>
                <a:cs typeface="Times New Roman" panose="02020603050405020304" pitchFamily="18" charset="0"/>
              </a:rPr>
              <a:t>A</a:t>
            </a: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pply an understanding of the procedures during and after an </a:t>
            </a:r>
            <a:r>
              <a:rPr lang="en-US" sz="28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OSHA inspection in order to protect their employer’s rights during an inspection and to minimize the impact of such inspections.</a:t>
            </a:r>
            <a:endParaRPr lang="en-US" sz="2800" dirty="0"/>
          </a:p>
        </p:txBody>
      </p:sp>
    </p:spTree>
    <p:extLst>
      <p:ext uri="{BB962C8B-B14F-4D97-AF65-F5344CB8AC3E}">
        <p14:creationId xmlns:p14="http://schemas.microsoft.com/office/powerpoint/2010/main" val="3975485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7844-564E-F704-1E80-8EF8D7A6C34B}"/>
              </a:ext>
            </a:extLst>
          </p:cNvPr>
          <p:cNvSpPr>
            <a:spLocks noGrp="1"/>
          </p:cNvSpPr>
          <p:nvPr>
            <p:ph type="title"/>
          </p:nvPr>
        </p:nvSpPr>
        <p:spPr>
          <a:xfrm>
            <a:off x="308344" y="452718"/>
            <a:ext cx="8612372" cy="1400530"/>
          </a:xfrm>
        </p:spPr>
        <p:txBody>
          <a:bodyPr/>
          <a:lstStyle/>
          <a:p>
            <a:r>
              <a:rPr lang="en-US" sz="4000" b="1" dirty="0">
                <a:solidFill>
                  <a:srgbClr val="FFFF00"/>
                </a:solidFill>
              </a:rPr>
              <a:t>Employer Rights &amp; Responsibilities</a:t>
            </a:r>
            <a:br>
              <a:rPr lang="en-US" sz="4000" b="1" dirty="0">
                <a:solidFill>
                  <a:srgbClr val="FFFF00"/>
                </a:solidFill>
              </a:rPr>
            </a:br>
            <a:r>
              <a:rPr lang="en-US" sz="4000" b="1" i="1" dirty="0">
                <a:solidFill>
                  <a:srgbClr val="FFFF00"/>
                </a:solidFill>
              </a:rPr>
              <a:t>Protected/Privileged Information</a:t>
            </a:r>
          </a:p>
        </p:txBody>
      </p:sp>
      <p:sp>
        <p:nvSpPr>
          <p:cNvPr id="3" name="Content Placeholder 2">
            <a:extLst>
              <a:ext uri="{FF2B5EF4-FFF2-40B4-BE49-F238E27FC236}">
                <a16:creationId xmlns:a16="http://schemas.microsoft.com/office/drawing/2014/main" id="{CD2273B5-67D0-CC12-EEEE-0227143C2BD6}"/>
              </a:ext>
            </a:extLst>
          </p:cNvPr>
          <p:cNvSpPr>
            <a:spLocks noGrp="1"/>
          </p:cNvSpPr>
          <p:nvPr>
            <p:ph idx="1"/>
          </p:nvPr>
        </p:nvSpPr>
        <p:spPr>
          <a:xfrm>
            <a:off x="449689" y="1989129"/>
            <a:ext cx="8244621" cy="4195481"/>
          </a:xfrm>
        </p:spPr>
        <p:txBody>
          <a:bodyPr>
            <a:noAutofit/>
          </a:bodyPr>
          <a:lstStyle/>
          <a:p>
            <a:pPr marL="0" marR="0">
              <a:lnSpc>
                <a:spcPct val="107000"/>
              </a:lnSpc>
              <a:spcBef>
                <a:spcPts val="0"/>
              </a:spcBef>
              <a:spcAft>
                <a:spcPts val="800"/>
              </a:spcAft>
            </a:pPr>
            <a:r>
              <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Inspector will make a document request</a:t>
            </a:r>
          </a:p>
          <a:p>
            <a:pPr marL="800114" lvl="2">
              <a:lnSpc>
                <a:spcPct val="107000"/>
              </a:lnSpc>
              <a:spcBef>
                <a:spcPts val="0"/>
              </a:spcBef>
              <a:spcAft>
                <a:spcPts val="800"/>
              </a:spcAft>
            </a:pPr>
            <a:r>
              <a:rPr lang="en-US" sz="2400" kern="100" dirty="0">
                <a:solidFill>
                  <a:srgbClr val="FFFF00"/>
                </a:solidFill>
                <a:cs typeface="Times New Roman" panose="02020603050405020304" pitchFamily="18" charset="0"/>
              </a:rPr>
              <a:t>This may be verbal at some point during the inspection</a:t>
            </a:r>
          </a:p>
          <a:p>
            <a:pPr marL="800114" lvl="2">
              <a:lnSpc>
                <a:spcPct val="107000"/>
              </a:lnSpc>
              <a:spcBef>
                <a:spcPts val="0"/>
              </a:spcBef>
              <a:spcAft>
                <a:spcPts val="800"/>
              </a:spcAft>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The inspector may provide a written request</a:t>
            </a:r>
          </a:p>
          <a:p>
            <a:pPr marL="1257321" lvl="3">
              <a:lnSpc>
                <a:spcPct val="107000"/>
              </a:lnSpc>
              <a:spcBef>
                <a:spcPts val="0"/>
              </a:spcBef>
              <a:spcAft>
                <a:spcPts val="800"/>
              </a:spcAft>
            </a:pPr>
            <a:r>
              <a:rPr lang="en-US" sz="2200" kern="100" dirty="0">
                <a:solidFill>
                  <a:srgbClr val="FFFF00"/>
                </a:solidFill>
                <a:cs typeface="Times New Roman" panose="02020603050405020304" pitchFamily="18" charset="0"/>
              </a:rPr>
              <a:t>This may be a paper copy of a list of documents</a:t>
            </a:r>
          </a:p>
          <a:p>
            <a:pPr marL="1257321" lvl="3">
              <a:lnSpc>
                <a:spcPct val="107000"/>
              </a:lnSpc>
              <a:spcBef>
                <a:spcPts val="0"/>
              </a:spcBef>
              <a:spcAft>
                <a:spcPts val="800"/>
              </a:spcAft>
            </a:pPr>
            <a:r>
              <a:rPr lang="en-US" sz="22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The inspector may email it to the employer</a:t>
            </a:r>
          </a:p>
          <a:p>
            <a:pPr marL="800114" lvl="2">
              <a:lnSpc>
                <a:spcPct val="107000"/>
              </a:lnSpc>
              <a:spcBef>
                <a:spcPts val="0"/>
              </a:spcBef>
              <a:spcAft>
                <a:spcPts val="800"/>
              </a:spcAft>
            </a:pPr>
            <a:r>
              <a:rPr lang="en-US" sz="2400" kern="100" dirty="0">
                <a:solidFill>
                  <a:srgbClr val="FFFF00"/>
                </a:solidFill>
                <a:cs typeface="Times New Roman" panose="02020603050405020304" pitchFamily="18" charset="0"/>
              </a:rPr>
              <a:t>The employer does not need to provide any documents without a subpoena</a:t>
            </a:r>
          </a:p>
          <a:p>
            <a:pPr marL="400056" lvl="1">
              <a:lnSpc>
                <a:spcPct val="107000"/>
              </a:lnSpc>
              <a:spcBef>
                <a:spcPts val="0"/>
              </a:spcBef>
              <a:spcAft>
                <a:spcPts val="800"/>
              </a:spcAft>
            </a:pPr>
            <a:endPar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9721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7844-564E-F704-1E80-8EF8D7A6C34B}"/>
              </a:ext>
            </a:extLst>
          </p:cNvPr>
          <p:cNvSpPr>
            <a:spLocks noGrp="1"/>
          </p:cNvSpPr>
          <p:nvPr>
            <p:ph type="title"/>
          </p:nvPr>
        </p:nvSpPr>
        <p:spPr>
          <a:xfrm>
            <a:off x="308344" y="452718"/>
            <a:ext cx="8612372" cy="1400530"/>
          </a:xfrm>
        </p:spPr>
        <p:txBody>
          <a:bodyPr/>
          <a:lstStyle/>
          <a:p>
            <a:r>
              <a:rPr lang="en-US" sz="4000" b="1" dirty="0">
                <a:solidFill>
                  <a:srgbClr val="FFFF00"/>
                </a:solidFill>
              </a:rPr>
              <a:t>Employer Rights &amp; Responsibilities</a:t>
            </a:r>
            <a:br>
              <a:rPr lang="en-US" sz="4000" b="1" dirty="0">
                <a:solidFill>
                  <a:srgbClr val="FFFF00"/>
                </a:solidFill>
              </a:rPr>
            </a:br>
            <a:r>
              <a:rPr lang="en-US" sz="40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Proprietary Information &amp; Trade Secrets</a:t>
            </a:r>
            <a:br>
              <a:rPr lang="en-US"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endParaRPr lang="en-US" sz="4000" b="1" i="1" dirty="0">
              <a:solidFill>
                <a:srgbClr val="FFFF00"/>
              </a:solidFill>
            </a:endParaRPr>
          </a:p>
        </p:txBody>
      </p:sp>
      <p:sp>
        <p:nvSpPr>
          <p:cNvPr id="3" name="Content Placeholder 2">
            <a:extLst>
              <a:ext uri="{FF2B5EF4-FFF2-40B4-BE49-F238E27FC236}">
                <a16:creationId xmlns:a16="http://schemas.microsoft.com/office/drawing/2014/main" id="{CD2273B5-67D0-CC12-EEEE-0227143C2BD6}"/>
              </a:ext>
            </a:extLst>
          </p:cNvPr>
          <p:cNvSpPr>
            <a:spLocks noGrp="1"/>
          </p:cNvSpPr>
          <p:nvPr>
            <p:ph idx="1"/>
          </p:nvPr>
        </p:nvSpPr>
        <p:spPr>
          <a:xfrm>
            <a:off x="449689" y="1989129"/>
            <a:ext cx="8244621" cy="4195481"/>
          </a:xfrm>
        </p:spPr>
        <p:txBody>
          <a:bodyPr>
            <a:noAutofit/>
          </a:bodyPr>
          <a:lstStyle/>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The inspector is not entitled to review any proprietary or trade secret information unless it is material to the inspection</a:t>
            </a:r>
          </a:p>
          <a:p>
            <a:pPr marL="400056" lvl="1">
              <a:lnSpc>
                <a:spcPct val="107000"/>
              </a:lnSpc>
              <a:spcBef>
                <a:spcPts val="0"/>
              </a:spcBef>
              <a:spcAft>
                <a:spcPts val="800"/>
              </a:spcAft>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If the inspector is to review and/or retain copies of such information, it must be properly marked and protected</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The employer can deny photographs that include trade secret information (i.e. machines in the background)</a:t>
            </a:r>
          </a:p>
          <a:p>
            <a:pPr marL="400056" lvl="1">
              <a:lnSpc>
                <a:spcPct val="107000"/>
              </a:lnSpc>
              <a:spcBef>
                <a:spcPts val="0"/>
              </a:spcBef>
              <a:spcAft>
                <a:spcPts val="800"/>
              </a:spcAft>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Do not abuse the privilege of using these classifications.</a:t>
            </a:r>
          </a:p>
          <a:p>
            <a:pPr marL="0" marR="0" indent="0">
              <a:lnSpc>
                <a:spcPct val="107000"/>
              </a:lnSpc>
              <a:spcBef>
                <a:spcPts val="0"/>
              </a:spcBef>
              <a:spcAft>
                <a:spcPts val="800"/>
              </a:spcAft>
              <a:buNone/>
            </a:pPr>
            <a:endPar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0812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7844-564E-F704-1E80-8EF8D7A6C34B}"/>
              </a:ext>
            </a:extLst>
          </p:cNvPr>
          <p:cNvSpPr>
            <a:spLocks noGrp="1"/>
          </p:cNvSpPr>
          <p:nvPr>
            <p:ph type="title"/>
          </p:nvPr>
        </p:nvSpPr>
        <p:spPr>
          <a:xfrm>
            <a:off x="308344" y="452718"/>
            <a:ext cx="8612372" cy="1400530"/>
          </a:xfrm>
        </p:spPr>
        <p:txBody>
          <a:bodyPr/>
          <a:lstStyle/>
          <a:p>
            <a:r>
              <a:rPr lang="en-US" sz="4000" b="1" dirty="0">
                <a:solidFill>
                  <a:srgbClr val="FFFF00"/>
                </a:solidFill>
              </a:rPr>
              <a:t>Employer Rights &amp; Responsibilities</a:t>
            </a:r>
            <a:br>
              <a:rPr lang="en-US" sz="4000" b="1" dirty="0">
                <a:solidFill>
                  <a:srgbClr val="FFFF00"/>
                </a:solidFill>
              </a:rPr>
            </a:br>
            <a:r>
              <a:rPr lang="en-US" sz="40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PII and HIPAA protections</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br>
              <a:rPr lang="en-US"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endParaRPr lang="en-US" sz="4000" b="1" i="1" dirty="0">
              <a:solidFill>
                <a:srgbClr val="FFFF00"/>
              </a:solidFill>
            </a:endParaRPr>
          </a:p>
        </p:txBody>
      </p:sp>
      <p:sp>
        <p:nvSpPr>
          <p:cNvPr id="3" name="Content Placeholder 2">
            <a:extLst>
              <a:ext uri="{FF2B5EF4-FFF2-40B4-BE49-F238E27FC236}">
                <a16:creationId xmlns:a16="http://schemas.microsoft.com/office/drawing/2014/main" id="{CD2273B5-67D0-CC12-EEEE-0227143C2BD6}"/>
              </a:ext>
            </a:extLst>
          </p:cNvPr>
          <p:cNvSpPr>
            <a:spLocks noGrp="1"/>
          </p:cNvSpPr>
          <p:nvPr>
            <p:ph idx="1"/>
          </p:nvPr>
        </p:nvSpPr>
        <p:spPr>
          <a:xfrm>
            <a:off x="449689" y="1853248"/>
            <a:ext cx="8244621" cy="4195481"/>
          </a:xfrm>
        </p:spPr>
        <p:txBody>
          <a:bodyPr>
            <a:noAutofit/>
          </a:bodyPr>
          <a:lstStyle/>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The inspector is entitled to any information that is material to the inspection.  This includes:</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PII (name, position, contact information, date of hire) for any/all employees that would be involved in the inspection (i.e. individuals that use a particular machine or are part of a process, supervisors and/or managers of these individuals, witnesses, etc.)</a:t>
            </a:r>
          </a:p>
          <a:p>
            <a:pPr marL="400056" lvl="1">
              <a:lnSpc>
                <a:spcPct val="107000"/>
              </a:lnSpc>
              <a:spcBef>
                <a:spcPts val="0"/>
              </a:spcBef>
              <a:spcAft>
                <a:spcPts val="800"/>
              </a:spcAft>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HIPPA information as it pertains to the inspection and allegations (e.g. hearing test results, autopsy reports). </a:t>
            </a:r>
          </a:p>
          <a:p>
            <a:pPr marL="400056" lvl="1">
              <a:lnSpc>
                <a:spcPct val="107000"/>
              </a:lnSpc>
              <a:spcBef>
                <a:spcPts val="0"/>
              </a:spcBef>
              <a:spcAft>
                <a:spcPts val="800"/>
              </a:spcAft>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If the inspector is to review and/or retain copies of such information, it must be properly marked and protected</a:t>
            </a:r>
          </a:p>
          <a:p>
            <a:pPr marL="0" marR="0" indent="0">
              <a:lnSpc>
                <a:spcPct val="107000"/>
              </a:lnSpc>
              <a:spcBef>
                <a:spcPts val="0"/>
              </a:spcBef>
              <a:spcAft>
                <a:spcPts val="800"/>
              </a:spcAft>
              <a:buNone/>
            </a:pPr>
            <a:endPar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838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7844-564E-F704-1E80-8EF8D7A6C34B}"/>
              </a:ext>
            </a:extLst>
          </p:cNvPr>
          <p:cNvSpPr>
            <a:spLocks noGrp="1"/>
          </p:cNvSpPr>
          <p:nvPr>
            <p:ph type="title"/>
          </p:nvPr>
        </p:nvSpPr>
        <p:spPr>
          <a:xfrm>
            <a:off x="308344" y="452718"/>
            <a:ext cx="8612372" cy="1400530"/>
          </a:xfrm>
        </p:spPr>
        <p:txBody>
          <a:bodyPr/>
          <a:lstStyle/>
          <a:p>
            <a:r>
              <a:rPr lang="en-US" sz="4000" b="1" dirty="0">
                <a:solidFill>
                  <a:srgbClr val="FFFF00"/>
                </a:solidFill>
              </a:rPr>
              <a:t>Employer Rights &amp; Responsibilities</a:t>
            </a:r>
            <a:br>
              <a:rPr lang="en-US" sz="4000" b="1" dirty="0">
                <a:solidFill>
                  <a:srgbClr val="FFFF00"/>
                </a:solidFill>
              </a:rPr>
            </a:br>
            <a:r>
              <a:rPr lang="en-US" sz="40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Interviews</a:t>
            </a:r>
            <a:br>
              <a:rPr lang="en-US"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endParaRPr lang="en-US" sz="4000" b="1" i="1" dirty="0">
              <a:solidFill>
                <a:srgbClr val="FFFF00"/>
              </a:solidFill>
            </a:endParaRPr>
          </a:p>
        </p:txBody>
      </p:sp>
      <p:sp>
        <p:nvSpPr>
          <p:cNvPr id="3" name="Content Placeholder 2">
            <a:extLst>
              <a:ext uri="{FF2B5EF4-FFF2-40B4-BE49-F238E27FC236}">
                <a16:creationId xmlns:a16="http://schemas.microsoft.com/office/drawing/2014/main" id="{CD2273B5-67D0-CC12-EEEE-0227143C2BD6}"/>
              </a:ext>
            </a:extLst>
          </p:cNvPr>
          <p:cNvSpPr>
            <a:spLocks noGrp="1"/>
          </p:cNvSpPr>
          <p:nvPr>
            <p:ph idx="1"/>
          </p:nvPr>
        </p:nvSpPr>
        <p:spPr>
          <a:xfrm>
            <a:off x="449689" y="1712682"/>
            <a:ext cx="8244621" cy="4195481"/>
          </a:xfrm>
        </p:spPr>
        <p:txBody>
          <a:bodyPr>
            <a:noAutofit/>
          </a:bodyPr>
          <a:lstStyle/>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Manager.  Managers are individuals who can represent the company to external third parties (e.g. vendors, media, etc.)  As such, the employer is allowed to attend these interviews.</a:t>
            </a:r>
          </a:p>
          <a:p>
            <a:pPr marL="400056" lvl="1">
              <a:lnSpc>
                <a:spcPct val="107000"/>
              </a:lnSpc>
              <a:spcBef>
                <a:spcPts val="0"/>
              </a:spcBef>
              <a:spcAft>
                <a:spcPts val="800"/>
              </a:spcAft>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Supervisor.  Supervisors are not necessarily managers in this context.  Whether or not a supervisor is also a manager is situationally dependent.</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Employee.  The employer is not allowed to attend these interviews.  However, if the employer’s legal counsel is also retained as the personal counsel for an employee, then counsel may be present.  When this occurs, OSHA will require a waiver to be signed by the individual(s).</a:t>
            </a:r>
          </a:p>
        </p:txBody>
      </p:sp>
    </p:spTree>
    <p:extLst>
      <p:ext uri="{BB962C8B-B14F-4D97-AF65-F5344CB8AC3E}">
        <p14:creationId xmlns:p14="http://schemas.microsoft.com/office/powerpoint/2010/main" val="2516173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7844-564E-F704-1E80-8EF8D7A6C34B}"/>
              </a:ext>
            </a:extLst>
          </p:cNvPr>
          <p:cNvSpPr>
            <a:spLocks noGrp="1"/>
          </p:cNvSpPr>
          <p:nvPr>
            <p:ph type="title"/>
          </p:nvPr>
        </p:nvSpPr>
        <p:spPr>
          <a:xfrm>
            <a:off x="265814" y="225964"/>
            <a:ext cx="8612372" cy="1400530"/>
          </a:xfrm>
        </p:spPr>
        <p:txBody>
          <a:bodyPr/>
          <a:lstStyle/>
          <a:p>
            <a:r>
              <a:rPr lang="en-US" sz="4000" b="1" dirty="0">
                <a:solidFill>
                  <a:srgbClr val="FFFF00"/>
                </a:solidFill>
              </a:rPr>
              <a:t>Employer Rights &amp; Responsibilities</a:t>
            </a:r>
            <a:br>
              <a:rPr lang="en-US" sz="4000" b="1" dirty="0">
                <a:solidFill>
                  <a:srgbClr val="FFFF00"/>
                </a:solidFill>
              </a:rPr>
            </a:br>
            <a:r>
              <a:rPr lang="en-US" sz="40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Interviews</a:t>
            </a:r>
            <a:br>
              <a:rPr lang="en-US"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endParaRPr lang="en-US" sz="4000" b="1" i="1" dirty="0">
              <a:solidFill>
                <a:srgbClr val="FFFF00"/>
              </a:solidFill>
            </a:endParaRPr>
          </a:p>
        </p:txBody>
      </p:sp>
      <p:sp>
        <p:nvSpPr>
          <p:cNvPr id="3" name="Content Placeholder 2">
            <a:extLst>
              <a:ext uri="{FF2B5EF4-FFF2-40B4-BE49-F238E27FC236}">
                <a16:creationId xmlns:a16="http://schemas.microsoft.com/office/drawing/2014/main" id="{CD2273B5-67D0-CC12-EEEE-0227143C2BD6}"/>
              </a:ext>
            </a:extLst>
          </p:cNvPr>
          <p:cNvSpPr>
            <a:spLocks noGrp="1"/>
          </p:cNvSpPr>
          <p:nvPr>
            <p:ph idx="1"/>
          </p:nvPr>
        </p:nvSpPr>
        <p:spPr>
          <a:xfrm>
            <a:off x="265815" y="1481108"/>
            <a:ext cx="8612371" cy="4195481"/>
          </a:xfrm>
        </p:spPr>
        <p:txBody>
          <a:bodyPr>
            <a:noAutofit/>
          </a:bodyPr>
          <a:lstStyle/>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The inspector is entitled to interview individuals in private.  Employers often provide an empty office/conference room for this purpose.</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Anyone can refuse to be interviewed.  They do not need to provide a reason.  If the inspector considers the testimony of such an individual to be essential, then a subpoena can be issued.</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Individuals who speak other languages (e.g. Spanish, Korean, etc.) can be interviewed in their native language.</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The inspector will typically ask if the individual will sign a statement.  The individual has the right to refuse to sign.</a:t>
            </a:r>
          </a:p>
          <a:p>
            <a:pPr marL="400056" lvl="1">
              <a:lnSpc>
                <a:spcPct val="107000"/>
              </a:lnSpc>
              <a:spcBef>
                <a:spcPts val="0"/>
              </a:spcBef>
              <a:spcAft>
                <a:spcPts val="800"/>
              </a:spcAft>
            </a:pPr>
            <a:endParaRPr lang="en-US" sz="2400" kern="100" dirty="0">
              <a:solidFill>
                <a:srgbClr val="FFFF00"/>
              </a:solidFill>
              <a:cs typeface="Times New Roman" panose="02020603050405020304" pitchFamily="18" charset="0"/>
            </a:endParaRPr>
          </a:p>
        </p:txBody>
      </p:sp>
    </p:spTree>
    <p:extLst>
      <p:ext uri="{BB962C8B-B14F-4D97-AF65-F5344CB8AC3E}">
        <p14:creationId xmlns:p14="http://schemas.microsoft.com/office/powerpoint/2010/main" val="2325318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7844-564E-F704-1E80-8EF8D7A6C34B}"/>
              </a:ext>
            </a:extLst>
          </p:cNvPr>
          <p:cNvSpPr>
            <a:spLocks noGrp="1"/>
          </p:cNvSpPr>
          <p:nvPr>
            <p:ph type="title"/>
          </p:nvPr>
        </p:nvSpPr>
        <p:spPr>
          <a:xfrm>
            <a:off x="308344" y="452718"/>
            <a:ext cx="8612372" cy="1400530"/>
          </a:xfrm>
        </p:spPr>
        <p:txBody>
          <a:bodyPr/>
          <a:lstStyle/>
          <a:p>
            <a:r>
              <a:rPr lang="en-US" sz="4000" b="1" dirty="0">
                <a:solidFill>
                  <a:srgbClr val="FFFF00"/>
                </a:solidFill>
              </a:rPr>
              <a:t>Employer Rights &amp; Responsibilities</a:t>
            </a:r>
            <a:br>
              <a:rPr lang="en-US" sz="4000" b="1" dirty="0">
                <a:solidFill>
                  <a:srgbClr val="FFFF00"/>
                </a:solidFill>
              </a:rPr>
            </a:br>
            <a:r>
              <a:rPr lang="en-US" sz="40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Interviews</a:t>
            </a:r>
            <a:br>
              <a:rPr lang="en-US"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endParaRPr lang="en-US" sz="4000" b="1" i="1" dirty="0">
              <a:solidFill>
                <a:srgbClr val="FFFF00"/>
              </a:solidFill>
            </a:endParaRPr>
          </a:p>
        </p:txBody>
      </p:sp>
      <p:sp>
        <p:nvSpPr>
          <p:cNvPr id="3" name="Content Placeholder 2">
            <a:extLst>
              <a:ext uri="{FF2B5EF4-FFF2-40B4-BE49-F238E27FC236}">
                <a16:creationId xmlns:a16="http://schemas.microsoft.com/office/drawing/2014/main" id="{CD2273B5-67D0-CC12-EEEE-0227143C2BD6}"/>
              </a:ext>
            </a:extLst>
          </p:cNvPr>
          <p:cNvSpPr>
            <a:spLocks noGrp="1"/>
          </p:cNvSpPr>
          <p:nvPr>
            <p:ph idx="1"/>
          </p:nvPr>
        </p:nvSpPr>
        <p:spPr>
          <a:xfrm>
            <a:off x="223284" y="1853248"/>
            <a:ext cx="8612371" cy="4195481"/>
          </a:xfrm>
        </p:spPr>
        <p:txBody>
          <a:bodyPr>
            <a:noAutofit/>
          </a:bodyPr>
          <a:lstStyle/>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The individual is entitled to a copy of any statement made. </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The inspector may interview individuals at the work place or elsewhere (e.g., home, restaurant, etc.) The inspector is not required to identify with whom they have spoken.</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The inspector may interview other individuals (e.g. first responders, neighborhood residents, friends, relatives, etc.).  The inspector is not required to inform the employer of these interviews.</a:t>
            </a:r>
          </a:p>
        </p:txBody>
      </p:sp>
    </p:spTree>
    <p:extLst>
      <p:ext uri="{BB962C8B-B14F-4D97-AF65-F5344CB8AC3E}">
        <p14:creationId xmlns:p14="http://schemas.microsoft.com/office/powerpoint/2010/main" val="754845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7844-564E-F704-1E80-8EF8D7A6C34B}"/>
              </a:ext>
            </a:extLst>
          </p:cNvPr>
          <p:cNvSpPr>
            <a:spLocks noGrp="1"/>
          </p:cNvSpPr>
          <p:nvPr>
            <p:ph type="title"/>
          </p:nvPr>
        </p:nvSpPr>
        <p:spPr>
          <a:xfrm>
            <a:off x="308344" y="452718"/>
            <a:ext cx="8612372" cy="1400530"/>
          </a:xfrm>
        </p:spPr>
        <p:txBody>
          <a:bodyPr/>
          <a:lstStyle/>
          <a:p>
            <a:r>
              <a:rPr lang="en-US" sz="4000" b="1" dirty="0">
                <a:solidFill>
                  <a:srgbClr val="FFFF00"/>
                </a:solidFill>
              </a:rPr>
              <a:t>Employer Rights &amp; Responsibilities</a:t>
            </a:r>
            <a:br>
              <a:rPr lang="en-US" sz="4000" b="1" dirty="0">
                <a:solidFill>
                  <a:srgbClr val="FFFF00"/>
                </a:solidFill>
              </a:rPr>
            </a:br>
            <a:r>
              <a:rPr lang="en-US" sz="4000" b="1" i="1" dirty="0">
                <a:solidFill>
                  <a:srgbClr val="FFFF00"/>
                </a:solidFill>
              </a:rPr>
              <a:t>Required Citation Elements</a:t>
            </a:r>
          </a:p>
        </p:txBody>
      </p:sp>
      <p:sp>
        <p:nvSpPr>
          <p:cNvPr id="3" name="Content Placeholder 2">
            <a:extLst>
              <a:ext uri="{FF2B5EF4-FFF2-40B4-BE49-F238E27FC236}">
                <a16:creationId xmlns:a16="http://schemas.microsoft.com/office/drawing/2014/main" id="{CD2273B5-67D0-CC12-EEEE-0227143C2BD6}"/>
              </a:ext>
            </a:extLst>
          </p:cNvPr>
          <p:cNvSpPr>
            <a:spLocks noGrp="1"/>
          </p:cNvSpPr>
          <p:nvPr>
            <p:ph idx="1"/>
          </p:nvPr>
        </p:nvSpPr>
        <p:spPr>
          <a:xfrm>
            <a:off x="449689" y="1989129"/>
            <a:ext cx="8244621" cy="4195481"/>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Standard Applies</a:t>
            </a:r>
          </a:p>
          <a:p>
            <a:pPr marL="342900" marR="0" lvl="0" indent="-342900">
              <a:lnSpc>
                <a:spcPct val="107000"/>
              </a:lnSpc>
              <a:spcBef>
                <a:spcPts val="0"/>
              </a:spcBef>
              <a:spcAft>
                <a:spcPts val="0"/>
              </a:spcAft>
              <a:buFont typeface="Symbol" panose="05050102010706020507" pitchFamily="18" charset="2"/>
              <a:buChar char=""/>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Standard Violated</a:t>
            </a:r>
          </a:p>
          <a:p>
            <a:pPr marL="342900" marR="0" lvl="0" indent="-342900">
              <a:lnSpc>
                <a:spcPct val="107000"/>
              </a:lnSpc>
              <a:spcBef>
                <a:spcPts val="0"/>
              </a:spcBef>
              <a:spcAft>
                <a:spcPts val="0"/>
              </a:spcAft>
              <a:buFont typeface="Symbol" panose="05050102010706020507" pitchFamily="18" charset="2"/>
              <a:buChar char=""/>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Employee Exposure</a:t>
            </a:r>
          </a:p>
          <a:p>
            <a:pPr marL="342900" marR="0" lvl="0" indent="-342900">
              <a:lnSpc>
                <a:spcPct val="107000"/>
              </a:lnSpc>
              <a:spcBef>
                <a:spcPts val="0"/>
              </a:spcBef>
              <a:spcAft>
                <a:spcPts val="800"/>
              </a:spcAft>
              <a:buFont typeface="Symbol" panose="05050102010706020507" pitchFamily="18" charset="2"/>
              <a:buChar char=""/>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Employer Knowledge</a:t>
            </a:r>
          </a:p>
          <a:p>
            <a:endParaRPr lang="en-US" dirty="0"/>
          </a:p>
        </p:txBody>
      </p:sp>
    </p:spTree>
    <p:extLst>
      <p:ext uri="{BB962C8B-B14F-4D97-AF65-F5344CB8AC3E}">
        <p14:creationId xmlns:p14="http://schemas.microsoft.com/office/powerpoint/2010/main" val="1450395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BD7932D2-5329-B54A-6480-E733510F9B05}"/>
              </a:ext>
            </a:extLst>
          </p:cNvPr>
          <p:cNvGraphicFramePr>
            <a:graphicFrameLocks noGrp="1"/>
          </p:cNvGraphicFramePr>
          <p:nvPr>
            <p:extLst>
              <p:ext uri="{D42A27DB-BD31-4B8C-83A1-F6EECF244321}">
                <p14:modId xmlns:p14="http://schemas.microsoft.com/office/powerpoint/2010/main" val="663751443"/>
              </p:ext>
            </p:extLst>
          </p:nvPr>
        </p:nvGraphicFramePr>
        <p:xfrm>
          <a:off x="235688" y="376064"/>
          <a:ext cx="8821479" cy="6105872"/>
        </p:xfrm>
        <a:graphic>
          <a:graphicData uri="http://schemas.openxmlformats.org/drawingml/2006/table">
            <a:tbl>
              <a:tblPr firstRow="1" bandRow="1">
                <a:tableStyleId>{5C22544A-7EE6-4342-B048-85BDC9FD1C3A}</a:tableStyleId>
              </a:tblPr>
              <a:tblGrid>
                <a:gridCol w="2940493">
                  <a:extLst>
                    <a:ext uri="{9D8B030D-6E8A-4147-A177-3AD203B41FA5}">
                      <a16:colId xmlns:a16="http://schemas.microsoft.com/office/drawing/2014/main" val="3975553669"/>
                    </a:ext>
                  </a:extLst>
                </a:gridCol>
                <a:gridCol w="2940493">
                  <a:extLst>
                    <a:ext uri="{9D8B030D-6E8A-4147-A177-3AD203B41FA5}">
                      <a16:colId xmlns:a16="http://schemas.microsoft.com/office/drawing/2014/main" val="1562361599"/>
                    </a:ext>
                  </a:extLst>
                </a:gridCol>
                <a:gridCol w="2940493">
                  <a:extLst>
                    <a:ext uri="{9D8B030D-6E8A-4147-A177-3AD203B41FA5}">
                      <a16:colId xmlns:a16="http://schemas.microsoft.com/office/drawing/2014/main" val="2493495568"/>
                    </a:ext>
                  </a:extLst>
                </a:gridCol>
              </a:tblGrid>
              <a:tr h="579189">
                <a:tc gridSpan="3">
                  <a:txBody>
                    <a:bodyPr/>
                    <a:lstStyle/>
                    <a:p>
                      <a:pPr marL="0" marR="0">
                        <a:lnSpc>
                          <a:spcPct val="107000"/>
                        </a:lnSpc>
                        <a:spcBef>
                          <a:spcPts val="0"/>
                        </a:spcBef>
                        <a:spcAft>
                          <a:spcPts val="0"/>
                        </a:spcAft>
                      </a:pPr>
                      <a:r>
                        <a:rPr lang="en-US" sz="1600" kern="100" dirty="0">
                          <a:effectLst/>
                          <a:latin typeface="Arial Narrow" panose="020B0606020202030204" pitchFamily="34" charset="0"/>
                          <a:ea typeface="Calibri" panose="020F0502020204030204" pitchFamily="34" charset="0"/>
                          <a:cs typeface="Calibri" panose="020F0502020204030204" pitchFamily="34" charset="0"/>
                        </a:rPr>
                        <a:t>What Standard?</a:t>
                      </a:r>
                      <a:endParaRPr lang="en-US" sz="1600" kern="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u="sng" kern="0" dirty="0">
                          <a:solidFill>
                            <a:srgbClr val="0071BC"/>
                          </a:solidFill>
                          <a:effectLst/>
                          <a:latin typeface="Arial Narrow" panose="020B0606020202030204" pitchFamily="34" charset="0"/>
                          <a:ea typeface="Times New Roman" panose="02020603050405020304" pitchFamily="18" charset="0"/>
                          <a:cs typeface="Calibri" panose="020F0502020204030204" pitchFamily="34" charset="0"/>
                          <a:hlinkClick r:id="rId2"/>
                        </a:rPr>
                        <a:t>1910.141(d)(2)(ii)</a:t>
                      </a:r>
                      <a:endParaRPr lang="en-US" sz="1600" kern="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kern="0" dirty="0">
                          <a:solidFill>
                            <a:srgbClr val="FFFF00"/>
                          </a:solidFill>
                          <a:effectLst/>
                          <a:latin typeface="Arial Narrow" panose="020B0606020202030204" pitchFamily="34" charset="0"/>
                          <a:ea typeface="Times New Roman" panose="02020603050405020304" pitchFamily="18" charset="0"/>
                          <a:cs typeface="Calibri" panose="020F0502020204030204" pitchFamily="34" charset="0"/>
                        </a:rPr>
                        <a:t>Each lavatory shall be provided with hot and cold running water, or tepid running water</a:t>
                      </a:r>
                      <a:r>
                        <a:rPr lang="en-US" sz="1600" kern="0" dirty="0">
                          <a:solidFill>
                            <a:srgbClr val="212121"/>
                          </a:solidFill>
                          <a:effectLst/>
                          <a:latin typeface="Arial Narrow" panose="020B0606020202030204" pitchFamily="34" charset="0"/>
                          <a:ea typeface="Times New Roman" panose="02020603050405020304" pitchFamily="18" charset="0"/>
                          <a:cs typeface="Calibri" panose="020F0502020204030204" pitchFamily="34" charset="0"/>
                        </a:rPr>
                        <a:t>.</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083838940"/>
                  </a:ext>
                </a:extLst>
              </a:tr>
              <a:tr h="374234">
                <a:tc>
                  <a:txBody>
                    <a:bodyPr/>
                    <a:lstStyle/>
                    <a:p>
                      <a:endParaRPr lang="en-US" sz="1600" dirty="0">
                        <a:latin typeface="Arial Narrow" panose="020B0606020202030204" pitchFamily="34" charset="0"/>
                      </a:endParaRPr>
                    </a:p>
                  </a:txBody>
                  <a:tcPr/>
                </a:tc>
                <a:tc>
                  <a:txBody>
                    <a:bodyPr/>
                    <a:lstStyle/>
                    <a:p>
                      <a:r>
                        <a:rPr lang="en-US" sz="1600" dirty="0">
                          <a:latin typeface="Arial Narrow" panose="020B0606020202030204" pitchFamily="34" charset="0"/>
                        </a:rPr>
                        <a:t>What do I have to prove </a:t>
                      </a:r>
                    </a:p>
                  </a:txBody>
                  <a:tcPr/>
                </a:tc>
                <a:tc>
                  <a:txBody>
                    <a:bodyPr/>
                    <a:lstStyle/>
                    <a:p>
                      <a:r>
                        <a:rPr lang="en-US" sz="1600" dirty="0">
                          <a:latin typeface="Arial Narrow" panose="020B0606020202030204" pitchFamily="34" charset="0"/>
                        </a:rPr>
                        <a:t>What is my proof?</a:t>
                      </a:r>
                    </a:p>
                  </a:txBody>
                  <a:tcPr/>
                </a:tc>
                <a:extLst>
                  <a:ext uri="{0D108BD9-81ED-4DB2-BD59-A6C34878D82A}">
                    <a16:rowId xmlns:a16="http://schemas.microsoft.com/office/drawing/2014/main" val="3177016017"/>
                  </a:ext>
                </a:extLst>
              </a:tr>
              <a:tr h="410854">
                <a:tc>
                  <a:txBody>
                    <a:bodyPr/>
                    <a:lstStyle/>
                    <a:p>
                      <a:pPr marL="0" marR="0">
                        <a:lnSpc>
                          <a:spcPct val="107000"/>
                        </a:lnSpc>
                        <a:spcBef>
                          <a:spcPts val="0"/>
                        </a:spcBef>
                        <a:spcAft>
                          <a:spcPts val="0"/>
                        </a:spcAft>
                      </a:pPr>
                      <a:r>
                        <a:rPr lang="en-US" sz="1600" kern="100" dirty="0">
                          <a:effectLst/>
                          <a:latin typeface="Arial Narrow" panose="020B0606020202030204" pitchFamily="34" charset="0"/>
                          <a:ea typeface="Calibri" panose="020F0502020204030204" pitchFamily="34" charset="0"/>
                          <a:cs typeface="Calibri" panose="020F0502020204030204" pitchFamily="34" charset="0"/>
                        </a:rPr>
                        <a:t>1. Standard Applies</a:t>
                      </a:r>
                      <a:endParaRPr lang="en-US" sz="16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dirty="0">
                          <a:effectLst/>
                          <a:latin typeface="Arial Narrow" panose="020B0606020202030204" pitchFamily="34" charset="0"/>
                          <a:ea typeface="Calibri" panose="020F0502020204030204" pitchFamily="34" charset="0"/>
                          <a:cs typeface="Calibri" panose="020F0502020204030204" pitchFamily="34" charset="0"/>
                        </a:rPr>
                        <a:t>Employer has a lavatory</a:t>
                      </a:r>
                      <a:endParaRPr lang="en-US" sz="16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dirty="0">
                          <a:effectLst/>
                          <a:latin typeface="Arial Narrow" panose="020B0606020202030204" pitchFamily="34" charset="0"/>
                          <a:ea typeface="Calibri" panose="020F0502020204030204" pitchFamily="34" charset="0"/>
                          <a:cs typeface="Calibri" panose="020F0502020204030204" pitchFamily="34" charset="0"/>
                        </a:rPr>
                        <a:t>CSHO observation during walk-around</a:t>
                      </a:r>
                      <a:endParaRPr lang="en-US" sz="16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2168500"/>
                  </a:ext>
                </a:extLst>
              </a:tr>
              <a:tr h="410854">
                <a:tc>
                  <a:txBody>
                    <a:bodyPr/>
                    <a:lstStyle/>
                    <a:p>
                      <a:pPr marL="0" marR="0">
                        <a:lnSpc>
                          <a:spcPct val="107000"/>
                        </a:lnSpc>
                        <a:spcBef>
                          <a:spcPts val="0"/>
                        </a:spcBef>
                        <a:spcAft>
                          <a:spcPts val="0"/>
                        </a:spcAft>
                      </a:pPr>
                      <a:r>
                        <a:rPr lang="en-US" sz="1600" kern="100" dirty="0">
                          <a:effectLst/>
                          <a:latin typeface="Arial Narrow" panose="020B0606020202030204" pitchFamily="34" charset="0"/>
                          <a:ea typeface="Calibri" panose="020F0502020204030204" pitchFamily="34" charset="0"/>
                          <a:cs typeface="Calibri" panose="020F0502020204030204" pitchFamily="34" charset="0"/>
                        </a:rPr>
                        <a:t>2. Standard Violated</a:t>
                      </a:r>
                      <a:endParaRPr lang="en-US" sz="16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0" dirty="0">
                          <a:solidFill>
                            <a:srgbClr val="212121"/>
                          </a:solidFill>
                          <a:effectLst/>
                          <a:latin typeface="Arial Narrow" panose="020B0606020202030204" pitchFamily="34" charset="0"/>
                          <a:ea typeface="Times New Roman" panose="02020603050405020304" pitchFamily="18" charset="0"/>
                          <a:cs typeface="Calibri" panose="020F0502020204030204" pitchFamily="34" charset="0"/>
                        </a:rPr>
                        <a:t>It was not provided with hot and cold running water, or tepid running water</a:t>
                      </a:r>
                      <a:endParaRPr lang="en-US" sz="16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dirty="0">
                          <a:effectLst/>
                          <a:latin typeface="Arial Narrow" panose="020B0606020202030204" pitchFamily="34" charset="0"/>
                          <a:ea typeface="Calibri" panose="020F0502020204030204" pitchFamily="34" charset="0"/>
                          <a:cs typeface="Calibri" panose="020F0502020204030204" pitchFamily="34" charset="0"/>
                        </a:rPr>
                        <a:t>CSHO tested the water in the lavatory, and it was only provided cold water</a:t>
                      </a:r>
                      <a:endParaRPr lang="en-US" sz="16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7241207"/>
                  </a:ext>
                </a:extLst>
              </a:tr>
              <a:tr h="410854">
                <a:tc>
                  <a:txBody>
                    <a:bodyPr/>
                    <a:lstStyle/>
                    <a:p>
                      <a:pPr marL="0" marR="0">
                        <a:lnSpc>
                          <a:spcPct val="107000"/>
                        </a:lnSpc>
                        <a:spcBef>
                          <a:spcPts val="0"/>
                        </a:spcBef>
                        <a:spcAft>
                          <a:spcPts val="0"/>
                        </a:spcAft>
                      </a:pPr>
                      <a:r>
                        <a:rPr lang="en-US" sz="1600" kern="100" dirty="0">
                          <a:effectLst/>
                          <a:latin typeface="Arial Narrow" panose="020B0606020202030204" pitchFamily="34" charset="0"/>
                          <a:ea typeface="Calibri" panose="020F0502020204030204" pitchFamily="34" charset="0"/>
                          <a:cs typeface="Calibri" panose="020F0502020204030204" pitchFamily="34" charset="0"/>
                        </a:rPr>
                        <a:t>3. Employee Exposure</a:t>
                      </a:r>
                      <a:endParaRPr lang="en-US" sz="16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dirty="0">
                          <a:effectLst/>
                          <a:latin typeface="Arial Narrow" panose="020B0606020202030204" pitchFamily="34" charset="0"/>
                          <a:ea typeface="Calibri" panose="020F0502020204030204" pitchFamily="34" charset="0"/>
                          <a:cs typeface="Calibri" panose="020F0502020204030204" pitchFamily="34" charset="0"/>
                        </a:rPr>
                        <a:t>The lavatory is used by employees</a:t>
                      </a:r>
                      <a:endParaRPr lang="en-US" sz="16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dirty="0">
                          <a:effectLst/>
                          <a:latin typeface="Arial Narrow" panose="020B0606020202030204" pitchFamily="34" charset="0"/>
                          <a:ea typeface="Calibri" panose="020F0502020204030204" pitchFamily="34" charset="0"/>
                          <a:cs typeface="Calibri" panose="020F0502020204030204" pitchFamily="34" charset="0"/>
                        </a:rPr>
                        <a:t>Interviews established that employees on all shifts used the lavatory</a:t>
                      </a:r>
                      <a:endParaRPr lang="en-US" sz="1600" kern="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kern="100" dirty="0">
                          <a:effectLst/>
                          <a:latin typeface="Arial Narrow" panose="020B0606020202030204" pitchFamily="34" charset="0"/>
                          <a:ea typeface="Calibri" panose="020F0502020204030204" pitchFamily="34" charset="0"/>
                          <a:cs typeface="Calibri" panose="020F0502020204030204" pitchFamily="34" charset="0"/>
                        </a:rPr>
                        <a:t> CSHO observed employees entering/exiting the lavatory during the walk-around</a:t>
                      </a:r>
                      <a:endParaRPr lang="en-US" sz="16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8390501"/>
                  </a:ext>
                </a:extLst>
              </a:tr>
              <a:tr h="410854">
                <a:tc>
                  <a:txBody>
                    <a:bodyPr/>
                    <a:lstStyle/>
                    <a:p>
                      <a:pPr marL="0" marR="0">
                        <a:lnSpc>
                          <a:spcPct val="107000"/>
                        </a:lnSpc>
                        <a:spcBef>
                          <a:spcPts val="0"/>
                        </a:spcBef>
                        <a:spcAft>
                          <a:spcPts val="0"/>
                        </a:spcAft>
                      </a:pPr>
                      <a:r>
                        <a:rPr lang="en-US" sz="1600" kern="100" dirty="0">
                          <a:effectLst/>
                          <a:latin typeface="Arial Narrow" panose="020B0606020202030204" pitchFamily="34" charset="0"/>
                          <a:ea typeface="Calibri" panose="020F0502020204030204" pitchFamily="34" charset="0"/>
                          <a:cs typeface="Calibri" panose="020F0502020204030204" pitchFamily="34" charset="0"/>
                        </a:rPr>
                        <a:t>4. Employer Knowledge</a:t>
                      </a:r>
                      <a:endParaRPr lang="en-US" sz="16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dirty="0">
                          <a:effectLst/>
                          <a:latin typeface="Arial Narrow" panose="020B0606020202030204" pitchFamily="34" charset="0"/>
                          <a:ea typeface="Calibri" panose="020F0502020204030204" pitchFamily="34" charset="0"/>
                          <a:cs typeface="Calibri" panose="020F0502020204030204" pitchFamily="34" charset="0"/>
                        </a:rPr>
                        <a:t>Shift manager is aware that the lavatory is being used without </a:t>
                      </a:r>
                      <a:r>
                        <a:rPr lang="en-US" sz="1600" kern="0" dirty="0">
                          <a:solidFill>
                            <a:srgbClr val="212121"/>
                          </a:solidFill>
                          <a:effectLst/>
                          <a:latin typeface="Arial Narrow" panose="020B0606020202030204" pitchFamily="34" charset="0"/>
                          <a:ea typeface="Times New Roman" panose="02020603050405020304" pitchFamily="18" charset="0"/>
                          <a:cs typeface="Calibri" panose="020F0502020204030204" pitchFamily="34" charset="0"/>
                        </a:rPr>
                        <a:t>with hot and cold running water, or tepid running water</a:t>
                      </a:r>
                      <a:endParaRPr lang="en-US" sz="16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dirty="0">
                          <a:effectLst/>
                          <a:latin typeface="Arial Narrow" panose="020B0606020202030204" pitchFamily="34" charset="0"/>
                          <a:ea typeface="Calibri" panose="020F0502020204030204" pitchFamily="34" charset="0"/>
                          <a:cs typeface="Calibri" panose="020F0502020204030204" pitchFamily="34" charset="0"/>
                        </a:rPr>
                        <a:t>Interviews established that employees complained to the shift manager but nothing was done.</a:t>
                      </a:r>
                      <a:endParaRPr lang="en-US" sz="1600" kern="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kern="100" dirty="0">
                          <a:effectLst/>
                          <a:latin typeface="Arial Narrow" panose="020B0606020202030204" pitchFamily="34" charset="0"/>
                          <a:ea typeface="Calibri" panose="020F0502020204030204" pitchFamily="34" charset="0"/>
                          <a:cs typeface="Calibri" panose="020F0502020204030204" pitchFamily="34" charset="0"/>
                        </a:rPr>
                        <a:t> </a:t>
                      </a:r>
                      <a:endParaRPr lang="en-US" sz="1600" kern="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kern="100" dirty="0">
                          <a:effectLst/>
                          <a:latin typeface="Arial Narrow" panose="020B0606020202030204" pitchFamily="34" charset="0"/>
                          <a:ea typeface="Calibri" panose="020F0502020204030204" pitchFamily="34" charset="0"/>
                          <a:cs typeface="Calibri" panose="020F0502020204030204" pitchFamily="34" charset="0"/>
                        </a:rPr>
                        <a:t>Work order #1234 established that the lavatory was scheduled for repair 6 months ago, but it was not taken out of service.</a:t>
                      </a:r>
                      <a:endParaRPr lang="en-US" sz="16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1106101"/>
                  </a:ext>
                </a:extLst>
              </a:tr>
            </a:tbl>
          </a:graphicData>
        </a:graphic>
      </p:graphicFrame>
    </p:spTree>
    <p:extLst>
      <p:ext uri="{BB962C8B-B14F-4D97-AF65-F5344CB8AC3E}">
        <p14:creationId xmlns:p14="http://schemas.microsoft.com/office/powerpoint/2010/main" val="872380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7844-564E-F704-1E80-8EF8D7A6C34B}"/>
              </a:ext>
            </a:extLst>
          </p:cNvPr>
          <p:cNvSpPr>
            <a:spLocks noGrp="1"/>
          </p:cNvSpPr>
          <p:nvPr>
            <p:ph type="title"/>
          </p:nvPr>
        </p:nvSpPr>
        <p:spPr>
          <a:xfrm>
            <a:off x="308344" y="452718"/>
            <a:ext cx="8612372" cy="1400530"/>
          </a:xfrm>
        </p:spPr>
        <p:txBody>
          <a:bodyPr/>
          <a:lstStyle/>
          <a:p>
            <a:r>
              <a:rPr lang="en-US" sz="4000" b="1" dirty="0">
                <a:solidFill>
                  <a:srgbClr val="FFFF00"/>
                </a:solidFill>
              </a:rPr>
              <a:t>Employer Rights &amp; Responsibilities</a:t>
            </a:r>
            <a:br>
              <a:rPr lang="en-US" sz="4000" b="1" dirty="0">
                <a:solidFill>
                  <a:srgbClr val="FFFF00"/>
                </a:solidFill>
              </a:rPr>
            </a:br>
            <a:r>
              <a:rPr lang="en-US" sz="4000" b="1" i="1" dirty="0">
                <a:solidFill>
                  <a:srgbClr val="FFFF00"/>
                </a:solidFill>
              </a:rPr>
              <a:t>Common Affirmative Defenses</a:t>
            </a:r>
          </a:p>
        </p:txBody>
      </p:sp>
      <p:sp>
        <p:nvSpPr>
          <p:cNvPr id="3" name="Content Placeholder 2">
            <a:extLst>
              <a:ext uri="{FF2B5EF4-FFF2-40B4-BE49-F238E27FC236}">
                <a16:creationId xmlns:a16="http://schemas.microsoft.com/office/drawing/2014/main" id="{CD2273B5-67D0-CC12-EEEE-0227143C2BD6}"/>
              </a:ext>
            </a:extLst>
          </p:cNvPr>
          <p:cNvSpPr>
            <a:spLocks noGrp="1"/>
          </p:cNvSpPr>
          <p:nvPr>
            <p:ph idx="1"/>
          </p:nvPr>
        </p:nvSpPr>
        <p:spPr>
          <a:xfrm>
            <a:off x="449689" y="1989129"/>
            <a:ext cx="8244621" cy="4195481"/>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8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Employee Misconduct</a:t>
            </a:r>
          </a:p>
          <a:p>
            <a:pPr marL="342900" marR="0" lvl="0" indent="-342900">
              <a:lnSpc>
                <a:spcPct val="107000"/>
              </a:lnSpc>
              <a:spcBef>
                <a:spcPts val="0"/>
              </a:spcBef>
              <a:spcAft>
                <a:spcPts val="0"/>
              </a:spcAft>
              <a:buFont typeface="Symbol" panose="05050102010706020507" pitchFamily="18" charset="2"/>
              <a:buChar char=""/>
            </a:pPr>
            <a:r>
              <a:rPr lang="en-US" sz="28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Infeasibility</a:t>
            </a:r>
          </a:p>
          <a:p>
            <a:pPr marL="342900" marR="0" lvl="0" indent="-342900">
              <a:lnSpc>
                <a:spcPct val="107000"/>
              </a:lnSpc>
              <a:spcBef>
                <a:spcPts val="0"/>
              </a:spcBef>
              <a:spcAft>
                <a:spcPts val="0"/>
              </a:spcAft>
              <a:buFont typeface="Symbol" panose="05050102010706020507" pitchFamily="18" charset="2"/>
              <a:buChar char=""/>
            </a:pPr>
            <a:r>
              <a:rPr lang="en-US" sz="28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Greater Hazard</a:t>
            </a:r>
          </a:p>
        </p:txBody>
      </p:sp>
    </p:spTree>
    <p:extLst>
      <p:ext uri="{BB962C8B-B14F-4D97-AF65-F5344CB8AC3E}">
        <p14:creationId xmlns:p14="http://schemas.microsoft.com/office/powerpoint/2010/main" val="2080058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8">
            <a:extLst>
              <a:ext uri="{FF2B5EF4-FFF2-40B4-BE49-F238E27FC236}">
                <a16:creationId xmlns:a16="http://schemas.microsoft.com/office/drawing/2014/main" id="{C90E30B5-C230-04EB-817A-3C45A5004EC0}"/>
              </a:ext>
            </a:extLst>
          </p:cNvPr>
          <p:cNvGraphicFramePr>
            <a:graphicFrameLocks noGrp="1"/>
          </p:cNvGraphicFramePr>
          <p:nvPr>
            <p:extLst>
              <p:ext uri="{D42A27DB-BD31-4B8C-83A1-F6EECF244321}">
                <p14:modId xmlns:p14="http://schemas.microsoft.com/office/powerpoint/2010/main" val="2640051491"/>
              </p:ext>
            </p:extLst>
          </p:nvPr>
        </p:nvGraphicFramePr>
        <p:xfrm>
          <a:off x="161260" y="272145"/>
          <a:ext cx="8821479" cy="5936834"/>
        </p:xfrm>
        <a:graphic>
          <a:graphicData uri="http://schemas.openxmlformats.org/drawingml/2006/table">
            <a:tbl>
              <a:tblPr firstRow="1" bandRow="1">
                <a:tableStyleId>{5C22544A-7EE6-4342-B048-85BDC9FD1C3A}</a:tableStyleId>
              </a:tblPr>
              <a:tblGrid>
                <a:gridCol w="2940493">
                  <a:extLst>
                    <a:ext uri="{9D8B030D-6E8A-4147-A177-3AD203B41FA5}">
                      <a16:colId xmlns:a16="http://schemas.microsoft.com/office/drawing/2014/main" val="3975553669"/>
                    </a:ext>
                  </a:extLst>
                </a:gridCol>
                <a:gridCol w="2940493">
                  <a:extLst>
                    <a:ext uri="{9D8B030D-6E8A-4147-A177-3AD203B41FA5}">
                      <a16:colId xmlns:a16="http://schemas.microsoft.com/office/drawing/2014/main" val="1562361599"/>
                    </a:ext>
                  </a:extLst>
                </a:gridCol>
                <a:gridCol w="2940493">
                  <a:extLst>
                    <a:ext uri="{9D8B030D-6E8A-4147-A177-3AD203B41FA5}">
                      <a16:colId xmlns:a16="http://schemas.microsoft.com/office/drawing/2014/main" val="2493495568"/>
                    </a:ext>
                  </a:extLst>
                </a:gridCol>
              </a:tblGrid>
              <a:tr h="579189">
                <a:tc gridSpan="3">
                  <a:txBody>
                    <a:bodyPr/>
                    <a:lstStyle/>
                    <a:p>
                      <a:r>
                        <a:rPr lang="en-US" sz="1500" b="1" kern="1200" dirty="0">
                          <a:solidFill>
                            <a:schemeClr val="lt1"/>
                          </a:solidFill>
                          <a:effectLst/>
                          <a:latin typeface="Arial Narrow" panose="020B0606020202030204" pitchFamily="34" charset="0"/>
                          <a:ea typeface="+mn-ea"/>
                          <a:cs typeface="+mn-cs"/>
                        </a:rPr>
                        <a:t>Misconduct Defense?</a:t>
                      </a:r>
                    </a:p>
                    <a:p>
                      <a:r>
                        <a:rPr lang="en-US" sz="1500" b="1" u="sng" kern="1200" dirty="0">
                          <a:solidFill>
                            <a:schemeClr val="lt1"/>
                          </a:solidFill>
                          <a:effectLst/>
                          <a:latin typeface="Arial Narrow" panose="020B0606020202030204" pitchFamily="34" charset="0"/>
                          <a:ea typeface="+mn-ea"/>
                          <a:cs typeface="+mn-cs"/>
                          <a:hlinkClick r:id="rId2"/>
                        </a:rPr>
                        <a:t>1910.147(d)(6)</a:t>
                      </a:r>
                      <a:endParaRPr lang="en-US" sz="1500" b="1" kern="1200" dirty="0">
                        <a:solidFill>
                          <a:schemeClr val="lt1"/>
                        </a:solidFill>
                        <a:effectLst/>
                        <a:latin typeface="Arial Narrow" panose="020B0606020202030204" pitchFamily="34" charset="0"/>
                        <a:ea typeface="+mn-ea"/>
                        <a:cs typeface="+mn-cs"/>
                      </a:endParaRPr>
                    </a:p>
                    <a:p>
                      <a:r>
                        <a:rPr lang="en-US" sz="1500" b="1" i="1" kern="1200" dirty="0">
                          <a:solidFill>
                            <a:schemeClr val="lt1"/>
                          </a:solidFill>
                          <a:effectLst/>
                          <a:latin typeface="Arial Narrow" panose="020B0606020202030204" pitchFamily="34" charset="0"/>
                          <a:ea typeface="+mn-ea"/>
                          <a:cs typeface="+mn-cs"/>
                        </a:rPr>
                        <a:t>On or about 9/12/2023 in the manufacturing line #3 employees were exposed to amputation hazards from rotating equipment because they did not </a:t>
                      </a:r>
                      <a:r>
                        <a:rPr lang="en-US" sz="1500" b="1" kern="1200" dirty="0">
                          <a:solidFill>
                            <a:schemeClr val="lt1"/>
                          </a:solidFill>
                          <a:effectLst/>
                          <a:latin typeface="Arial Narrow" panose="020B0606020202030204" pitchFamily="34" charset="0"/>
                          <a:ea typeface="+mn-ea"/>
                          <a:cs typeface="+mn-cs"/>
                        </a:rPr>
                        <a:t>verify that isolation and </a:t>
                      </a:r>
                      <a:r>
                        <a:rPr lang="en-US" sz="1500" b="1" kern="1200" dirty="0" err="1">
                          <a:solidFill>
                            <a:schemeClr val="lt1"/>
                          </a:solidFill>
                          <a:effectLst/>
                          <a:latin typeface="Arial Narrow" panose="020B0606020202030204" pitchFamily="34" charset="0"/>
                          <a:ea typeface="+mn-ea"/>
                          <a:cs typeface="+mn-cs"/>
                        </a:rPr>
                        <a:t>deenergization</a:t>
                      </a:r>
                      <a:r>
                        <a:rPr lang="en-US" sz="1500" b="1" kern="1200" dirty="0">
                          <a:solidFill>
                            <a:schemeClr val="lt1"/>
                          </a:solidFill>
                          <a:effectLst/>
                          <a:latin typeface="Arial Narrow" panose="020B0606020202030204" pitchFamily="34" charset="0"/>
                          <a:ea typeface="+mn-ea"/>
                          <a:cs typeface="+mn-cs"/>
                        </a:rPr>
                        <a:t> of the machine or equipment had been accomplished prior to starting work on machines or equipment that had been locked out or tagged out.</a:t>
                      </a:r>
                      <a:endParaRPr lang="en-US" sz="1500" kern="0" dirty="0">
                        <a:solidFill>
                          <a:srgbClr val="212121"/>
                        </a:solidFill>
                        <a:effectLst/>
                        <a:latin typeface="Arial Narrow" panose="020B0606020202030204" pitchFamily="34" charset="0"/>
                        <a:ea typeface="Times New Roman" panose="02020603050405020304" pitchFamily="18" charset="0"/>
                        <a:cs typeface="Calibri" panose="020F0502020204030204" pitchFamily="34" charset="0"/>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083838940"/>
                  </a:ext>
                </a:extLst>
              </a:tr>
              <a:tr h="374234">
                <a:tc>
                  <a:txBody>
                    <a:bodyPr/>
                    <a:lstStyle/>
                    <a:p>
                      <a:endParaRPr lang="en-US" sz="1500" dirty="0">
                        <a:latin typeface="Arial Narrow" panose="020B0606020202030204" pitchFamily="34" charset="0"/>
                      </a:endParaRPr>
                    </a:p>
                  </a:txBody>
                  <a:tcPr/>
                </a:tc>
                <a:tc>
                  <a:txBody>
                    <a:bodyPr/>
                    <a:lstStyle/>
                    <a:p>
                      <a:r>
                        <a:rPr lang="en-US" sz="1500" dirty="0">
                          <a:latin typeface="Arial Narrow" panose="020B0606020202030204" pitchFamily="34" charset="0"/>
                        </a:rPr>
                        <a:t>What do I have to prove? </a:t>
                      </a:r>
                    </a:p>
                  </a:txBody>
                  <a:tcPr/>
                </a:tc>
                <a:tc>
                  <a:txBody>
                    <a:bodyPr/>
                    <a:lstStyle/>
                    <a:p>
                      <a:r>
                        <a:rPr lang="en-US" sz="1500" dirty="0">
                          <a:latin typeface="Arial Narrow" panose="020B0606020202030204" pitchFamily="34" charset="0"/>
                        </a:rPr>
                        <a:t>What is my proof?</a:t>
                      </a:r>
                    </a:p>
                  </a:txBody>
                  <a:tcPr/>
                </a:tc>
                <a:extLst>
                  <a:ext uri="{0D108BD9-81ED-4DB2-BD59-A6C34878D82A}">
                    <a16:rowId xmlns:a16="http://schemas.microsoft.com/office/drawing/2014/main" val="3177016017"/>
                  </a:ext>
                </a:extLst>
              </a:tr>
              <a:tr h="410854">
                <a:tc>
                  <a:txBody>
                    <a:bodyPr/>
                    <a:lstStyle/>
                    <a:p>
                      <a:pPr marL="0" marR="0">
                        <a:lnSpc>
                          <a:spcPct val="107000"/>
                        </a:lnSpc>
                        <a:spcBef>
                          <a:spcPts val="0"/>
                        </a:spcBef>
                        <a:spcAft>
                          <a:spcPts val="0"/>
                        </a:spcAft>
                      </a:pPr>
                      <a:r>
                        <a:rPr lang="en-US" sz="1500" kern="100" dirty="0">
                          <a:effectLst/>
                          <a:latin typeface="Arial Narrow" panose="020B0606020202030204" pitchFamily="34" charset="0"/>
                          <a:ea typeface="Calibri" panose="020F0502020204030204" pitchFamily="34" charset="0"/>
                          <a:cs typeface="Times New Roman" panose="02020603050405020304" pitchFamily="18" charset="0"/>
                        </a:rPr>
                        <a:t>1. ER has a Work Rule to enforce standard</a:t>
                      </a:r>
                    </a:p>
                  </a:txBody>
                  <a:tcPr marL="68580" marR="68580" marT="0" marB="0"/>
                </a:tc>
                <a:tc>
                  <a:txBody>
                    <a:bodyPr/>
                    <a:lstStyle/>
                    <a:p>
                      <a:pPr marL="0" marR="0">
                        <a:lnSpc>
                          <a:spcPct val="107000"/>
                        </a:lnSpc>
                        <a:spcBef>
                          <a:spcPts val="0"/>
                        </a:spcBef>
                        <a:spcAft>
                          <a:spcPts val="0"/>
                        </a:spcAft>
                      </a:pPr>
                      <a:r>
                        <a:rPr lang="en-US" sz="1500" kern="100" dirty="0">
                          <a:effectLst/>
                          <a:latin typeface="Arial Narrow" panose="020B0606020202030204" pitchFamily="34" charset="0"/>
                          <a:ea typeface="Calibri" panose="020F0502020204030204" pitchFamily="34" charset="0"/>
                          <a:cs typeface="Times New Roman" panose="02020603050405020304" pitchFamily="18" charset="0"/>
                        </a:rPr>
                        <a:t>Exposed employees had been trained and equipped to perform work tasks consistent with this standard.</a:t>
                      </a:r>
                    </a:p>
                  </a:txBody>
                  <a:tcPr marL="68580" marR="68580" marT="0" marB="0"/>
                </a:tc>
                <a:tc>
                  <a:txBody>
                    <a:bodyPr/>
                    <a:lstStyle/>
                    <a:p>
                      <a:pPr marL="0" marR="0">
                        <a:lnSpc>
                          <a:spcPct val="107000"/>
                        </a:lnSpc>
                        <a:spcBef>
                          <a:spcPts val="0"/>
                        </a:spcBef>
                        <a:spcAft>
                          <a:spcPts val="0"/>
                        </a:spcAft>
                      </a:pPr>
                      <a:r>
                        <a:rPr lang="en-US" sz="1500" kern="100" dirty="0">
                          <a:effectLst/>
                          <a:latin typeface="Arial Narrow" panose="020B0606020202030204" pitchFamily="34" charset="0"/>
                          <a:ea typeface="Calibri" panose="020F0502020204030204" pitchFamily="34" charset="0"/>
                          <a:cs typeface="Times New Roman" panose="02020603050405020304" pitchFamily="18" charset="0"/>
                        </a:rPr>
                        <a:t>Employer has a written LOTO program dated 1/3/2023 which requires that employees performing LOTO verify that </a:t>
                      </a:r>
                      <a:r>
                        <a:rPr lang="en-US" sz="1500" kern="0" dirty="0">
                          <a:solidFill>
                            <a:srgbClr val="212121"/>
                          </a:solidFill>
                          <a:effectLst/>
                          <a:latin typeface="Arial Narrow" panose="020B0606020202030204" pitchFamily="34" charset="0"/>
                          <a:ea typeface="Times New Roman" panose="02020603050405020304" pitchFamily="18" charset="0"/>
                          <a:cs typeface="Times New Roman" panose="02020603050405020304" pitchFamily="18" charset="0"/>
                        </a:rPr>
                        <a:t>that isolation and </a:t>
                      </a:r>
                      <a:r>
                        <a:rPr lang="en-US" sz="1500" kern="0" dirty="0" err="1">
                          <a:solidFill>
                            <a:srgbClr val="212121"/>
                          </a:solidFill>
                          <a:effectLst/>
                          <a:latin typeface="Arial Narrow" panose="020B0606020202030204" pitchFamily="34" charset="0"/>
                          <a:ea typeface="Times New Roman" panose="02020603050405020304" pitchFamily="18" charset="0"/>
                          <a:cs typeface="Times New Roman" panose="02020603050405020304" pitchFamily="18" charset="0"/>
                        </a:rPr>
                        <a:t>deenergization</a:t>
                      </a:r>
                      <a:r>
                        <a:rPr lang="en-US" sz="1500" kern="0" dirty="0">
                          <a:solidFill>
                            <a:srgbClr val="212121"/>
                          </a:solidFill>
                          <a:effectLst/>
                          <a:latin typeface="Arial Narrow" panose="020B0606020202030204" pitchFamily="34" charset="0"/>
                          <a:ea typeface="Times New Roman" panose="02020603050405020304" pitchFamily="18" charset="0"/>
                          <a:cs typeface="Times New Roman" panose="02020603050405020304" pitchFamily="18" charset="0"/>
                        </a:rPr>
                        <a:t> of the machine or equipment had been accomplished prior to starting work</a:t>
                      </a:r>
                      <a:endParaRPr lang="en-US" sz="15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2168500"/>
                  </a:ext>
                </a:extLst>
              </a:tr>
              <a:tr h="410854">
                <a:tc>
                  <a:txBody>
                    <a:bodyPr/>
                    <a:lstStyle/>
                    <a:p>
                      <a:pPr marL="0" marR="0">
                        <a:lnSpc>
                          <a:spcPct val="107000"/>
                        </a:lnSpc>
                        <a:spcBef>
                          <a:spcPts val="0"/>
                        </a:spcBef>
                        <a:spcAft>
                          <a:spcPts val="0"/>
                        </a:spcAft>
                      </a:pPr>
                      <a:r>
                        <a:rPr lang="en-US" sz="1500" kern="100">
                          <a:effectLst/>
                          <a:latin typeface="Arial Narrow" panose="020B0606020202030204" pitchFamily="34" charset="0"/>
                          <a:ea typeface="Calibri" panose="020F0502020204030204" pitchFamily="34" charset="0"/>
                          <a:cs typeface="Times New Roman" panose="02020603050405020304" pitchFamily="18" charset="0"/>
                        </a:rPr>
                        <a:t>2. ER has communicated the work rule to EEs</a:t>
                      </a:r>
                    </a:p>
                  </a:txBody>
                  <a:tcPr marL="68580" marR="68580" marT="0" marB="0"/>
                </a:tc>
                <a:tc>
                  <a:txBody>
                    <a:bodyPr/>
                    <a:lstStyle/>
                    <a:p>
                      <a:pPr marL="0" marR="0">
                        <a:lnSpc>
                          <a:spcPct val="107000"/>
                        </a:lnSpc>
                        <a:spcBef>
                          <a:spcPts val="0"/>
                        </a:spcBef>
                        <a:spcAft>
                          <a:spcPts val="0"/>
                        </a:spcAft>
                      </a:pPr>
                      <a:r>
                        <a:rPr lang="en-US" sz="1500" kern="100">
                          <a:effectLst/>
                          <a:latin typeface="Arial Narrow" panose="020B0606020202030204" pitchFamily="34" charset="0"/>
                          <a:ea typeface="Calibri" panose="020F0502020204030204" pitchFamily="34" charset="0"/>
                          <a:cs typeface="Times New Roman" panose="02020603050405020304" pitchFamily="18" charset="0"/>
                        </a:rPr>
                        <a:t>The employer had trained any/all exposed employees via online training and periodic inspection reviews.</a:t>
                      </a:r>
                    </a:p>
                  </a:txBody>
                  <a:tcPr marL="68580" marR="68580" marT="0" marB="0"/>
                </a:tc>
                <a:tc>
                  <a:txBody>
                    <a:bodyPr/>
                    <a:lstStyle/>
                    <a:p>
                      <a:pPr marL="0" marR="0">
                        <a:lnSpc>
                          <a:spcPct val="107000"/>
                        </a:lnSpc>
                        <a:spcBef>
                          <a:spcPts val="0"/>
                        </a:spcBef>
                        <a:spcAft>
                          <a:spcPts val="0"/>
                        </a:spcAft>
                      </a:pPr>
                      <a:r>
                        <a:rPr lang="en-US" sz="1500" kern="100" dirty="0">
                          <a:effectLst/>
                          <a:latin typeface="Arial Narrow" panose="020B0606020202030204" pitchFamily="34" charset="0"/>
                          <a:ea typeface="Calibri" panose="020F0502020204030204" pitchFamily="34" charset="0"/>
                          <a:cs typeface="Times New Roman" panose="02020603050405020304" pitchFamily="18" charset="0"/>
                        </a:rPr>
                        <a:t>The exposed employees had received training on 3/4/23 and passed the LOTO exam</a:t>
                      </a:r>
                    </a:p>
                    <a:p>
                      <a:pPr marL="0" marR="0">
                        <a:lnSpc>
                          <a:spcPct val="107000"/>
                        </a:lnSpc>
                        <a:spcBef>
                          <a:spcPts val="0"/>
                        </a:spcBef>
                        <a:spcAft>
                          <a:spcPts val="0"/>
                        </a:spcAft>
                      </a:pPr>
                      <a:r>
                        <a:rPr lang="en-US" sz="1500" kern="100" dirty="0">
                          <a:effectLst/>
                          <a:latin typeface="Arial Narrow" panose="020B0606020202030204" pitchFamily="34" charset="0"/>
                          <a:ea typeface="Calibri" panose="020F0502020204030204" pitchFamily="34" charset="0"/>
                          <a:cs typeface="Times New Roman" panose="02020603050405020304" pitchFamily="18" charset="0"/>
                        </a:rPr>
                        <a:t>The energy control procedure for this machine specifies this requirement.</a:t>
                      </a:r>
                    </a:p>
                  </a:txBody>
                  <a:tcPr marL="68580" marR="68580" marT="0" marB="0"/>
                </a:tc>
                <a:extLst>
                  <a:ext uri="{0D108BD9-81ED-4DB2-BD59-A6C34878D82A}">
                    <a16:rowId xmlns:a16="http://schemas.microsoft.com/office/drawing/2014/main" val="1717241207"/>
                  </a:ext>
                </a:extLst>
              </a:tr>
              <a:tr h="410854">
                <a:tc>
                  <a:txBody>
                    <a:bodyPr/>
                    <a:lstStyle/>
                    <a:p>
                      <a:pPr marL="0" marR="0">
                        <a:lnSpc>
                          <a:spcPct val="107000"/>
                        </a:lnSpc>
                        <a:spcBef>
                          <a:spcPts val="0"/>
                        </a:spcBef>
                        <a:spcAft>
                          <a:spcPts val="0"/>
                        </a:spcAft>
                      </a:pPr>
                      <a:r>
                        <a:rPr lang="en-US" sz="1500" kern="100">
                          <a:effectLst/>
                          <a:latin typeface="Arial Narrow" panose="020B0606020202030204" pitchFamily="34" charset="0"/>
                          <a:ea typeface="Calibri" panose="020F0502020204030204" pitchFamily="34" charset="0"/>
                          <a:cs typeface="Times New Roman" panose="02020603050405020304" pitchFamily="18" charset="0"/>
                        </a:rPr>
                        <a:t>3. ER has means to identity infractions</a:t>
                      </a:r>
                    </a:p>
                  </a:txBody>
                  <a:tcPr marL="68580" marR="68580" marT="0" marB="0"/>
                </a:tc>
                <a:tc>
                  <a:txBody>
                    <a:bodyPr/>
                    <a:lstStyle/>
                    <a:p>
                      <a:pPr marL="0" marR="0">
                        <a:lnSpc>
                          <a:spcPct val="107000"/>
                        </a:lnSpc>
                        <a:spcBef>
                          <a:spcPts val="0"/>
                        </a:spcBef>
                        <a:spcAft>
                          <a:spcPts val="0"/>
                        </a:spcAft>
                      </a:pPr>
                      <a:r>
                        <a:rPr lang="en-US" sz="1500" kern="100">
                          <a:effectLst/>
                          <a:latin typeface="Arial Narrow" panose="020B0606020202030204" pitchFamily="34" charset="0"/>
                          <a:ea typeface="Calibri" panose="020F0502020204030204" pitchFamily="34" charset="0"/>
                          <a:cs typeface="Times New Roman" panose="02020603050405020304" pitchFamily="18" charset="0"/>
                        </a:rPr>
                        <a:t>Daily shift walk-through inspections have to be detailed and frequent enough to deter employees from violating safety rules.</a:t>
                      </a:r>
                    </a:p>
                  </a:txBody>
                  <a:tcPr marL="68580" marR="68580" marT="0" marB="0"/>
                </a:tc>
                <a:tc>
                  <a:txBody>
                    <a:bodyPr/>
                    <a:lstStyle/>
                    <a:p>
                      <a:pPr marL="0" marR="0">
                        <a:lnSpc>
                          <a:spcPct val="107000"/>
                        </a:lnSpc>
                        <a:spcBef>
                          <a:spcPts val="0"/>
                        </a:spcBef>
                        <a:spcAft>
                          <a:spcPts val="0"/>
                        </a:spcAft>
                      </a:pPr>
                      <a:r>
                        <a:rPr lang="en-US" sz="1500" kern="100" dirty="0">
                          <a:effectLst/>
                          <a:latin typeface="Arial Narrow" panose="020B0606020202030204" pitchFamily="34" charset="0"/>
                          <a:ea typeface="Calibri" panose="020F0502020204030204" pitchFamily="34" charset="0"/>
                          <a:cs typeface="Times New Roman" panose="02020603050405020304" pitchFamily="18" charset="0"/>
                        </a:rPr>
                        <a:t>Shift supervisors make routine walk-through inspections 3 times per shift.  Supervisors complete a inspection checklist which is retained for two years.</a:t>
                      </a:r>
                    </a:p>
                  </a:txBody>
                  <a:tcPr marL="68580" marR="68580" marT="0" marB="0"/>
                </a:tc>
                <a:extLst>
                  <a:ext uri="{0D108BD9-81ED-4DB2-BD59-A6C34878D82A}">
                    <a16:rowId xmlns:a16="http://schemas.microsoft.com/office/drawing/2014/main" val="3048390501"/>
                  </a:ext>
                </a:extLst>
              </a:tr>
              <a:tr h="410854">
                <a:tc>
                  <a:txBody>
                    <a:bodyPr/>
                    <a:lstStyle/>
                    <a:p>
                      <a:pPr marL="0" marR="0">
                        <a:lnSpc>
                          <a:spcPct val="107000"/>
                        </a:lnSpc>
                        <a:spcBef>
                          <a:spcPts val="0"/>
                        </a:spcBef>
                        <a:spcAft>
                          <a:spcPts val="0"/>
                        </a:spcAft>
                      </a:pPr>
                      <a:r>
                        <a:rPr lang="en-US" sz="1500" kern="100" dirty="0">
                          <a:effectLst/>
                          <a:latin typeface="Arial Narrow" panose="020B0606020202030204" pitchFamily="34" charset="0"/>
                          <a:ea typeface="Calibri" panose="020F0502020204030204" pitchFamily="34" charset="0"/>
                          <a:cs typeface="Times New Roman" panose="02020603050405020304" pitchFamily="18" charset="0"/>
                        </a:rPr>
                        <a:t>4. ER applies disciplinary measures to enforce work rule </a:t>
                      </a:r>
                    </a:p>
                  </a:txBody>
                  <a:tcPr marL="68580" marR="68580" marT="0" marB="0"/>
                </a:tc>
                <a:tc>
                  <a:txBody>
                    <a:bodyPr/>
                    <a:lstStyle/>
                    <a:p>
                      <a:pPr marL="0" marR="0">
                        <a:lnSpc>
                          <a:spcPct val="107000"/>
                        </a:lnSpc>
                        <a:spcBef>
                          <a:spcPts val="0"/>
                        </a:spcBef>
                        <a:spcAft>
                          <a:spcPts val="0"/>
                        </a:spcAft>
                      </a:pPr>
                      <a:r>
                        <a:rPr lang="en-US" sz="1500" kern="100" dirty="0">
                          <a:effectLst/>
                          <a:latin typeface="Arial Narrow" panose="020B0606020202030204" pitchFamily="34" charset="0"/>
                          <a:ea typeface="Calibri" panose="020F0502020204030204" pitchFamily="34" charset="0"/>
                          <a:cs typeface="Times New Roman" panose="02020603050405020304" pitchFamily="18" charset="0"/>
                        </a:rPr>
                        <a:t>Any violation of this requirement results in automatic termination</a:t>
                      </a:r>
                    </a:p>
                  </a:txBody>
                  <a:tcPr marL="68580" marR="68580" marT="0" marB="0"/>
                </a:tc>
                <a:tc>
                  <a:txBody>
                    <a:bodyPr/>
                    <a:lstStyle/>
                    <a:p>
                      <a:pPr marL="0" marR="0">
                        <a:lnSpc>
                          <a:spcPct val="107000"/>
                        </a:lnSpc>
                        <a:spcBef>
                          <a:spcPts val="0"/>
                        </a:spcBef>
                        <a:spcAft>
                          <a:spcPts val="0"/>
                        </a:spcAft>
                      </a:pPr>
                      <a:r>
                        <a:rPr lang="en-US" sz="1500" kern="100" dirty="0">
                          <a:effectLst/>
                          <a:latin typeface="Arial Narrow" panose="020B0606020202030204" pitchFamily="34" charset="0"/>
                          <a:ea typeface="Calibri" panose="020F0502020204030204" pitchFamily="34" charset="0"/>
                          <a:cs typeface="Times New Roman" panose="02020603050405020304" pitchFamily="18" charset="0"/>
                        </a:rPr>
                        <a:t>HR disciplinary records for the last two years show that two employees were discharged for violating this rule.</a:t>
                      </a:r>
                    </a:p>
                  </a:txBody>
                  <a:tcPr marL="68580" marR="68580" marT="0" marB="0"/>
                </a:tc>
                <a:extLst>
                  <a:ext uri="{0D108BD9-81ED-4DB2-BD59-A6C34878D82A}">
                    <a16:rowId xmlns:a16="http://schemas.microsoft.com/office/drawing/2014/main" val="3081106101"/>
                  </a:ext>
                </a:extLst>
              </a:tr>
            </a:tbl>
          </a:graphicData>
        </a:graphic>
      </p:graphicFrame>
    </p:spTree>
    <p:extLst>
      <p:ext uri="{BB962C8B-B14F-4D97-AF65-F5344CB8AC3E}">
        <p14:creationId xmlns:p14="http://schemas.microsoft.com/office/powerpoint/2010/main" val="2694683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EC68-96EE-3541-99A4-EF8D0DDC1CD4}"/>
              </a:ext>
            </a:extLst>
          </p:cNvPr>
          <p:cNvSpPr>
            <a:spLocks noGrp="1"/>
          </p:cNvSpPr>
          <p:nvPr>
            <p:ph type="title"/>
          </p:nvPr>
        </p:nvSpPr>
        <p:spPr>
          <a:xfrm>
            <a:off x="484708" y="341538"/>
            <a:ext cx="7883113" cy="855087"/>
          </a:xfrm>
        </p:spPr>
        <p:txBody>
          <a:bodyPr/>
          <a:lstStyle/>
          <a:p>
            <a:r>
              <a:rPr lang="en-US" b="1" dirty="0">
                <a:solidFill>
                  <a:srgbClr val="FFFF00"/>
                </a:solidFill>
              </a:rPr>
              <a:t>Enabling Learning Objectives</a:t>
            </a:r>
            <a:br>
              <a:rPr lang="en-US" b="1" dirty="0">
                <a:solidFill>
                  <a:srgbClr val="FFFF00"/>
                </a:solidFill>
              </a:rPr>
            </a:br>
            <a:r>
              <a:rPr lang="en-US" b="1" i="1" dirty="0">
                <a:solidFill>
                  <a:srgbClr val="FFFF00"/>
                </a:solidFill>
              </a:rPr>
              <a:t>Participants will be able to describe:</a:t>
            </a:r>
          </a:p>
        </p:txBody>
      </p:sp>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252986" y="1893437"/>
            <a:ext cx="8346558" cy="4195481"/>
          </a:xfrm>
        </p:spPr>
        <p:txBody>
          <a:bodyPr>
            <a:normAutofit lnSpcReduction="10000"/>
          </a:bodyPr>
          <a:lstStyle/>
          <a:p>
            <a:r>
              <a:rPr lang="en-US" kern="100" dirty="0">
                <a:solidFill>
                  <a:srgbClr val="FFFF00"/>
                </a:solidFill>
                <a:cs typeface="Times New Roman" panose="02020603050405020304" pitchFamily="18" charset="0"/>
              </a:rPr>
              <a:t>C</a:t>
            </a: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ommon reasons for an OSHA inspection (triggers) and types of OSHA inspections.</a:t>
            </a:r>
          </a:p>
          <a:p>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kern="100" dirty="0">
                <a:solidFill>
                  <a:srgbClr val="FFFF00"/>
                </a:solidFill>
                <a:cs typeface="Times New Roman" panose="02020603050405020304" pitchFamily="18" charset="0"/>
              </a:rPr>
              <a:t>T</a:t>
            </a: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he elements of an OSHA inspection and the normal progression of an inspection</a:t>
            </a:r>
          </a:p>
          <a:p>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kern="100" dirty="0">
                <a:solidFill>
                  <a:srgbClr val="FFFF00"/>
                </a:solidFill>
                <a:cs typeface="Times New Roman" panose="02020603050405020304" pitchFamily="18" charset="0"/>
              </a:rPr>
              <a:t>A</a:t>
            </a: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 employer’s rights and responsibilities during and following an OSHA inspection, how to avoid and prepare for OSHA inspections, and common affirmative defenses for OSHA citations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64205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7844-564E-F704-1E80-8EF8D7A6C34B}"/>
              </a:ext>
            </a:extLst>
          </p:cNvPr>
          <p:cNvSpPr>
            <a:spLocks noGrp="1"/>
          </p:cNvSpPr>
          <p:nvPr>
            <p:ph type="title"/>
          </p:nvPr>
        </p:nvSpPr>
        <p:spPr>
          <a:xfrm>
            <a:off x="308344" y="452718"/>
            <a:ext cx="8612372" cy="1400530"/>
          </a:xfrm>
        </p:spPr>
        <p:txBody>
          <a:bodyPr/>
          <a:lstStyle/>
          <a:p>
            <a:r>
              <a:rPr lang="en-US" sz="4000" b="1" dirty="0">
                <a:solidFill>
                  <a:srgbClr val="FFFF00"/>
                </a:solidFill>
              </a:rPr>
              <a:t>Employer Rights &amp; Responsibilities</a:t>
            </a:r>
            <a:br>
              <a:rPr lang="en-US" sz="4000" b="1" dirty="0">
                <a:solidFill>
                  <a:srgbClr val="FFFF00"/>
                </a:solidFill>
              </a:rPr>
            </a:br>
            <a:r>
              <a:rPr lang="en-US" sz="40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Do’s and Don’ts</a:t>
            </a:r>
            <a:br>
              <a:rPr lang="en-US"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endParaRPr lang="en-US" sz="4000" b="1" i="1" dirty="0">
              <a:solidFill>
                <a:srgbClr val="FFFF00"/>
              </a:solidFill>
            </a:endParaRPr>
          </a:p>
        </p:txBody>
      </p:sp>
      <p:sp>
        <p:nvSpPr>
          <p:cNvPr id="3" name="Content Placeholder 2">
            <a:extLst>
              <a:ext uri="{FF2B5EF4-FFF2-40B4-BE49-F238E27FC236}">
                <a16:creationId xmlns:a16="http://schemas.microsoft.com/office/drawing/2014/main" id="{CD2273B5-67D0-CC12-EEEE-0227143C2BD6}"/>
              </a:ext>
            </a:extLst>
          </p:cNvPr>
          <p:cNvSpPr>
            <a:spLocks noGrp="1"/>
          </p:cNvSpPr>
          <p:nvPr>
            <p:ph idx="1"/>
          </p:nvPr>
        </p:nvSpPr>
        <p:spPr>
          <a:xfrm>
            <a:off x="223284" y="1853248"/>
            <a:ext cx="8612371" cy="4195481"/>
          </a:xfrm>
        </p:spPr>
        <p:txBody>
          <a:bodyPr>
            <a:noAutofit/>
          </a:bodyPr>
          <a:lstStyle/>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Do not ever lie to an inspector</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Do not provide any information not specifically asked for.</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Do not let the inspector roam around. Do always escort him/her.</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Do take your own pictures and measurements.  Take pictures of the CSHO.</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Do have more than one company representative present at all times.</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Do take notes.</a:t>
            </a:r>
          </a:p>
          <a:p>
            <a:pPr marL="400056" lvl="1">
              <a:lnSpc>
                <a:spcPct val="107000"/>
              </a:lnSpc>
              <a:spcBef>
                <a:spcPts val="0"/>
              </a:spcBef>
              <a:spcAft>
                <a:spcPts val="800"/>
              </a:spcAft>
            </a:pPr>
            <a:endParaRPr lang="en-US" sz="2400" kern="100" dirty="0">
              <a:solidFill>
                <a:srgbClr val="FFFF00"/>
              </a:solidFill>
              <a:cs typeface="Times New Roman" panose="02020603050405020304" pitchFamily="18" charset="0"/>
            </a:endParaRPr>
          </a:p>
        </p:txBody>
      </p:sp>
    </p:spTree>
    <p:extLst>
      <p:ext uri="{BB962C8B-B14F-4D97-AF65-F5344CB8AC3E}">
        <p14:creationId xmlns:p14="http://schemas.microsoft.com/office/powerpoint/2010/main" val="2463288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7844-564E-F704-1E80-8EF8D7A6C34B}"/>
              </a:ext>
            </a:extLst>
          </p:cNvPr>
          <p:cNvSpPr>
            <a:spLocks noGrp="1"/>
          </p:cNvSpPr>
          <p:nvPr>
            <p:ph type="title"/>
          </p:nvPr>
        </p:nvSpPr>
        <p:spPr>
          <a:xfrm>
            <a:off x="308344" y="452718"/>
            <a:ext cx="8612372" cy="1400530"/>
          </a:xfrm>
        </p:spPr>
        <p:txBody>
          <a:bodyPr/>
          <a:lstStyle/>
          <a:p>
            <a:r>
              <a:rPr lang="en-US" sz="4000" b="1" dirty="0">
                <a:solidFill>
                  <a:srgbClr val="FFFF00"/>
                </a:solidFill>
              </a:rPr>
              <a:t>Employer Rights &amp; Responsibilities</a:t>
            </a:r>
            <a:br>
              <a:rPr lang="en-US" sz="4000" b="1" dirty="0">
                <a:solidFill>
                  <a:srgbClr val="FFFF00"/>
                </a:solidFill>
              </a:rPr>
            </a:br>
            <a:r>
              <a:rPr lang="en-US" sz="40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Do’s and Don’ts</a:t>
            </a:r>
            <a:br>
              <a:rPr lang="en-US"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endParaRPr lang="en-US" sz="4000" b="1" i="1" dirty="0">
              <a:solidFill>
                <a:srgbClr val="FFFF00"/>
              </a:solidFill>
            </a:endParaRPr>
          </a:p>
        </p:txBody>
      </p:sp>
      <p:sp>
        <p:nvSpPr>
          <p:cNvPr id="3" name="Content Placeholder 2">
            <a:extLst>
              <a:ext uri="{FF2B5EF4-FFF2-40B4-BE49-F238E27FC236}">
                <a16:creationId xmlns:a16="http://schemas.microsoft.com/office/drawing/2014/main" id="{CD2273B5-67D0-CC12-EEEE-0227143C2BD6}"/>
              </a:ext>
            </a:extLst>
          </p:cNvPr>
          <p:cNvSpPr>
            <a:spLocks noGrp="1"/>
          </p:cNvSpPr>
          <p:nvPr>
            <p:ph idx="1"/>
          </p:nvPr>
        </p:nvSpPr>
        <p:spPr>
          <a:xfrm>
            <a:off x="223284" y="1853248"/>
            <a:ext cx="8612371" cy="4195481"/>
          </a:xfrm>
        </p:spPr>
        <p:txBody>
          <a:bodyPr>
            <a:noAutofit/>
          </a:bodyPr>
          <a:lstStyle/>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Do treat the inspector with professionalism and respect.</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Do not offer any drinks or food (or anything else) They cannot accept it.  Water is OK.</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Do deny access/end the inspection if you feel it is warranted</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If you have an incident (fatality, amputation, etc.) expect OSHA to arrive within 24 hours.</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Do answer all complaint inquiries completely and on time.</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Submit OSHA logs on time (as applicable).</a:t>
            </a:r>
          </a:p>
          <a:p>
            <a:pPr marL="400056" lvl="1">
              <a:lnSpc>
                <a:spcPct val="107000"/>
              </a:lnSpc>
              <a:spcBef>
                <a:spcPts val="0"/>
              </a:spcBef>
              <a:spcAft>
                <a:spcPts val="800"/>
              </a:spcAft>
            </a:pPr>
            <a:r>
              <a:rPr lang="en-US" sz="2400" kern="100" dirty="0">
                <a:solidFill>
                  <a:srgbClr val="FFFF00"/>
                </a:solidFill>
                <a:cs typeface="Times New Roman" panose="02020603050405020304" pitchFamily="18" charset="0"/>
              </a:rPr>
              <a:t>Do always be ready for an inspection.  Especially if you are in high hazard industries.</a:t>
            </a:r>
          </a:p>
          <a:p>
            <a:pPr marL="400056" lvl="1">
              <a:lnSpc>
                <a:spcPct val="107000"/>
              </a:lnSpc>
              <a:spcBef>
                <a:spcPts val="0"/>
              </a:spcBef>
              <a:spcAft>
                <a:spcPts val="800"/>
              </a:spcAft>
            </a:pPr>
            <a:endParaRPr lang="en-US" sz="2400" kern="100" dirty="0">
              <a:solidFill>
                <a:srgbClr val="FFFF00"/>
              </a:solidFill>
              <a:cs typeface="Times New Roman" panose="02020603050405020304" pitchFamily="18" charset="0"/>
            </a:endParaRPr>
          </a:p>
        </p:txBody>
      </p:sp>
    </p:spTree>
    <p:extLst>
      <p:ext uri="{BB962C8B-B14F-4D97-AF65-F5344CB8AC3E}">
        <p14:creationId xmlns:p14="http://schemas.microsoft.com/office/powerpoint/2010/main" val="2829167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7844-564E-F704-1E80-8EF8D7A6C34B}"/>
              </a:ext>
            </a:extLst>
          </p:cNvPr>
          <p:cNvSpPr>
            <a:spLocks noGrp="1"/>
          </p:cNvSpPr>
          <p:nvPr>
            <p:ph type="title"/>
          </p:nvPr>
        </p:nvSpPr>
        <p:spPr/>
        <p:txBody>
          <a:bodyPr/>
          <a:lstStyle/>
          <a:p>
            <a:r>
              <a:rPr lang="en-US" b="1" dirty="0">
                <a:solidFill>
                  <a:srgbClr val="FFFF00"/>
                </a:solidFill>
              </a:rPr>
              <a:t>References:</a:t>
            </a:r>
          </a:p>
        </p:txBody>
      </p:sp>
      <p:sp>
        <p:nvSpPr>
          <p:cNvPr id="3" name="Content Placeholder 2">
            <a:extLst>
              <a:ext uri="{FF2B5EF4-FFF2-40B4-BE49-F238E27FC236}">
                <a16:creationId xmlns:a16="http://schemas.microsoft.com/office/drawing/2014/main" id="{CD2273B5-67D0-CC12-EEEE-0227143C2BD6}"/>
              </a:ext>
            </a:extLst>
          </p:cNvPr>
          <p:cNvSpPr>
            <a:spLocks noGrp="1"/>
          </p:cNvSpPr>
          <p:nvPr>
            <p:ph idx="1"/>
          </p:nvPr>
        </p:nvSpPr>
        <p:spPr/>
        <p:txBody>
          <a:bodyPr/>
          <a:lstStyle/>
          <a:p>
            <a:r>
              <a:rPr lang="en-US" dirty="0">
                <a:solidFill>
                  <a:srgbClr val="FFFF00"/>
                </a:solidFill>
                <a:hlinkClick r:id="rId2">
                  <a:extLst>
                    <a:ext uri="{A12FA001-AC4F-418D-AE19-62706E023703}">
                      <ahyp:hlinkClr xmlns:ahyp="http://schemas.microsoft.com/office/drawing/2018/hyperlinkcolor" val="tx"/>
                    </a:ext>
                  </a:extLst>
                </a:hlinkClick>
              </a:rPr>
              <a:t>CPL 02-00-164 - Field Operations Manual</a:t>
            </a:r>
            <a:endParaRPr lang="en-US" dirty="0">
              <a:solidFill>
                <a:srgbClr val="FFFF00"/>
              </a:solidFill>
            </a:endParaRPr>
          </a:p>
          <a:p>
            <a:r>
              <a:rPr lang="en-US" dirty="0">
                <a:solidFill>
                  <a:srgbClr val="FFFF00"/>
                </a:solidFill>
                <a:hlinkClick r:id="rId3">
                  <a:extLst>
                    <a:ext uri="{A12FA001-AC4F-418D-AE19-62706E023703}">
                      <ahyp:hlinkClr xmlns:ahyp="http://schemas.microsoft.com/office/drawing/2018/hyperlinkcolor" val="tx"/>
                    </a:ext>
                  </a:extLst>
                </a:hlinkClick>
              </a:rPr>
              <a:t>CPL 03-00-024 - Outdoor and Indoor Heat-Related Hazards</a:t>
            </a:r>
            <a:endParaRPr lang="en-US" dirty="0">
              <a:solidFill>
                <a:srgbClr val="FFFF00"/>
              </a:solidFill>
            </a:endParaRPr>
          </a:p>
          <a:p>
            <a:r>
              <a:rPr lang="en-US" sz="2400" dirty="0">
                <a:solidFill>
                  <a:srgbClr val="FFFF00"/>
                </a:solidFill>
                <a:hlinkClick r:id="rId4">
                  <a:extLst>
                    <a:ext uri="{A12FA001-AC4F-418D-AE19-62706E023703}">
                      <ahyp:hlinkClr xmlns:ahyp="http://schemas.microsoft.com/office/drawing/2018/hyperlinkcolor" val="tx"/>
                    </a:ext>
                  </a:extLst>
                </a:hlinkClick>
              </a:rPr>
              <a:t>CPL-02-00-161 - National Emphasis Program on Trenching and Excavation</a:t>
            </a:r>
            <a:endParaRPr lang="en-US" sz="2400" dirty="0">
              <a:solidFill>
                <a:srgbClr val="FFFF00"/>
              </a:solidFill>
            </a:endParaRPr>
          </a:p>
          <a:p>
            <a:r>
              <a:rPr lang="en-US" dirty="0">
                <a:solidFill>
                  <a:srgbClr val="FFFF00"/>
                </a:solidFill>
                <a:hlinkClick r:id="rId5">
                  <a:extLst>
                    <a:ext uri="{A12FA001-AC4F-418D-AE19-62706E023703}">
                      <ahyp:hlinkClr xmlns:ahyp="http://schemas.microsoft.com/office/drawing/2018/hyperlinkcolor" val="tx"/>
                    </a:ext>
                  </a:extLst>
                </a:hlinkClick>
              </a:rPr>
              <a:t>OSHA Memorandum, Subject: Enforcement Procedures for Failure to Submit Electronic Illness and Injury Records under 29 CFR 1904.41(a)(1) and (a)(2), 5/6/2021</a:t>
            </a:r>
            <a:endParaRPr lang="en-US"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solidFill>
                <a:srgbClr val="FFFF00"/>
              </a:solidFill>
            </a:endParaRPr>
          </a:p>
          <a:p>
            <a:endParaRPr lang="en-US" b="1" dirty="0">
              <a:solidFill>
                <a:srgbClr val="FFFF00"/>
              </a:solidFill>
            </a:endParaRPr>
          </a:p>
        </p:txBody>
      </p:sp>
    </p:spTree>
    <p:extLst>
      <p:ext uri="{BB962C8B-B14F-4D97-AF65-F5344CB8AC3E}">
        <p14:creationId xmlns:p14="http://schemas.microsoft.com/office/powerpoint/2010/main" val="2613742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7844-564E-F704-1E80-8EF8D7A6C34B}"/>
              </a:ext>
            </a:extLst>
          </p:cNvPr>
          <p:cNvSpPr>
            <a:spLocks noGrp="1"/>
          </p:cNvSpPr>
          <p:nvPr>
            <p:ph type="title"/>
          </p:nvPr>
        </p:nvSpPr>
        <p:spPr/>
        <p:txBody>
          <a:bodyPr/>
          <a:lstStyle/>
          <a:p>
            <a:r>
              <a:rPr lang="en-US" b="1" dirty="0">
                <a:solidFill>
                  <a:srgbClr val="FFFF00"/>
                </a:solidFill>
              </a:rPr>
              <a:t>Contact Information</a:t>
            </a:r>
          </a:p>
        </p:txBody>
      </p:sp>
      <p:sp>
        <p:nvSpPr>
          <p:cNvPr id="3" name="Content Placeholder 2">
            <a:extLst>
              <a:ext uri="{FF2B5EF4-FFF2-40B4-BE49-F238E27FC236}">
                <a16:creationId xmlns:a16="http://schemas.microsoft.com/office/drawing/2014/main" id="{CD2273B5-67D0-CC12-EEEE-0227143C2BD6}"/>
              </a:ext>
            </a:extLst>
          </p:cNvPr>
          <p:cNvSpPr>
            <a:spLocks noGrp="1"/>
          </p:cNvSpPr>
          <p:nvPr>
            <p:ph idx="1"/>
          </p:nvPr>
        </p:nvSpPr>
        <p:spPr/>
        <p:txBody>
          <a:bodyPr/>
          <a:lstStyle/>
          <a:p>
            <a:r>
              <a:rPr lang="en-US" b="1" dirty="0">
                <a:solidFill>
                  <a:srgbClr val="FFFF00"/>
                </a:solidFill>
              </a:rPr>
              <a:t>For more information or specific consultation:</a:t>
            </a:r>
          </a:p>
          <a:p>
            <a:pPr lvl="1"/>
            <a:r>
              <a:rPr lang="en-US" b="1" dirty="0">
                <a:solidFill>
                  <a:srgbClr val="FFFF00"/>
                </a:solidFill>
              </a:rPr>
              <a:t>Ed Grzybowski, MS, MBA, GSP</a:t>
            </a:r>
          </a:p>
          <a:p>
            <a:pPr lvl="1"/>
            <a:r>
              <a:rPr lang="en-US" b="1" dirty="0">
                <a:solidFill>
                  <a:srgbClr val="FFFF00"/>
                </a:solidFill>
              </a:rPr>
              <a:t>Grizzly Bear Safety &amp; Security Consultants, LLC</a:t>
            </a:r>
          </a:p>
          <a:p>
            <a:pPr lvl="1"/>
            <a:r>
              <a:rPr lang="en-US" b="1" dirty="0">
                <a:solidFill>
                  <a:srgbClr val="FFFF00"/>
                </a:solidFill>
                <a:hlinkClick r:id="rId2">
                  <a:extLst>
                    <a:ext uri="{A12FA001-AC4F-418D-AE19-62706E023703}">
                      <ahyp:hlinkClr xmlns:ahyp="http://schemas.microsoft.com/office/drawing/2018/hyperlinkcolor" val="tx"/>
                    </a:ext>
                  </a:extLst>
                </a:hlinkClick>
              </a:rPr>
              <a:t>EPGrzybowski@gmail.com</a:t>
            </a:r>
            <a:endParaRPr lang="en-US" b="1" dirty="0">
              <a:solidFill>
                <a:srgbClr val="FFFF00"/>
              </a:solidFill>
            </a:endParaRPr>
          </a:p>
          <a:p>
            <a:pPr lvl="1"/>
            <a:r>
              <a:rPr lang="en-US" b="1" dirty="0">
                <a:solidFill>
                  <a:srgbClr val="FFFF00"/>
                </a:solidFill>
              </a:rPr>
              <a:t>205-729-4600</a:t>
            </a:r>
          </a:p>
        </p:txBody>
      </p:sp>
    </p:spTree>
    <p:extLst>
      <p:ext uri="{BB962C8B-B14F-4D97-AF65-F5344CB8AC3E}">
        <p14:creationId xmlns:p14="http://schemas.microsoft.com/office/powerpoint/2010/main" val="1753539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AB77-46C3-AE44-3E52-E63C3CA9A95E}"/>
              </a:ext>
            </a:extLst>
          </p:cNvPr>
          <p:cNvSpPr>
            <a:spLocks noGrp="1"/>
          </p:cNvSpPr>
          <p:nvPr>
            <p:ph type="title"/>
          </p:nvPr>
        </p:nvSpPr>
        <p:spPr>
          <a:xfrm>
            <a:off x="3100320" y="3004532"/>
            <a:ext cx="3172890" cy="1400530"/>
          </a:xfrm>
        </p:spPr>
        <p:txBody>
          <a:bodyPr/>
          <a:lstStyle/>
          <a:p>
            <a:r>
              <a:rPr lang="en-US" b="1" dirty="0">
                <a:solidFill>
                  <a:srgbClr val="FFFF00"/>
                </a:solidFill>
              </a:rPr>
              <a:t>Questions?</a:t>
            </a:r>
          </a:p>
        </p:txBody>
      </p:sp>
    </p:spTree>
    <p:extLst>
      <p:ext uri="{BB962C8B-B14F-4D97-AF65-F5344CB8AC3E}">
        <p14:creationId xmlns:p14="http://schemas.microsoft.com/office/powerpoint/2010/main" val="1574003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EC68-96EE-3541-99A4-EF8D0DDC1CD4}"/>
              </a:ext>
            </a:extLst>
          </p:cNvPr>
          <p:cNvSpPr>
            <a:spLocks noGrp="1"/>
          </p:cNvSpPr>
          <p:nvPr>
            <p:ph type="title"/>
          </p:nvPr>
        </p:nvSpPr>
        <p:spPr/>
        <p:txBody>
          <a:bodyPr/>
          <a:lstStyle/>
          <a:p>
            <a: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Inspection Triggers and Types</a:t>
            </a:r>
            <a:b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44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Complaints</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484709" y="1850907"/>
            <a:ext cx="8244621" cy="4195481"/>
          </a:xfrm>
        </p:spPr>
        <p:txBody>
          <a:bodyPr>
            <a:normAutofit fontScale="850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Formal Complaint </a:t>
            </a:r>
          </a:p>
          <a:p>
            <a:pPr marL="742956" lvl="1" indent="-342900">
              <a:lnSpc>
                <a:spcPct val="107000"/>
              </a:lnSpc>
              <a:spcBef>
                <a:spcPts val="0"/>
              </a:spcBef>
              <a:buFont typeface="Symbol" panose="05050102010706020507" pitchFamily="18" charset="2"/>
              <a:buChar char=""/>
            </a:pPr>
            <a:r>
              <a:rPr lang="en-US" sz="19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Signed by Employee/Representative</a:t>
            </a:r>
          </a:p>
          <a:p>
            <a:pPr lvl="1"/>
            <a:r>
              <a:rPr lang="en-US" sz="1900" kern="100" dirty="0">
                <a:solidFill>
                  <a:srgbClr val="FFFF00"/>
                </a:solidFill>
              </a:rPr>
              <a:t>Employee/Representative </a:t>
            </a:r>
            <a:r>
              <a:rPr lang="en-US" sz="1900" b="0" i="0" u="none" strike="noStrike" baseline="0" dirty="0">
                <a:solidFill>
                  <a:srgbClr val="FFFF00"/>
                </a:solidFill>
              </a:rPr>
              <a:t>Any other person acting in a bona fide representative capacity, including, but not limited to, members of the clergy, social workers, spouses and other family members, and government officials or nonprofit groups and organizations acting upon specific complaints and injuries from individuals who are employees </a:t>
            </a:r>
          </a:p>
          <a:p>
            <a:pPr lvl="1"/>
            <a:endParaRPr lang="en-US" sz="1900" b="0" i="0" u="none" strike="noStrike" baseline="0" dirty="0">
              <a:solidFill>
                <a:srgbClr val="FFFF00"/>
              </a:solidFill>
            </a:endParaRPr>
          </a:p>
          <a:p>
            <a:pPr marL="342900" marR="0" lvl="0" indent="-342900">
              <a:lnSpc>
                <a:spcPct val="107000"/>
              </a:lnSpc>
              <a:spcBef>
                <a:spcPts val="0"/>
              </a:spcBef>
              <a:spcAft>
                <a:spcPts val="800"/>
              </a:spcAft>
              <a:buFont typeface="Symbol" panose="05050102010706020507" pitchFamily="18" charset="2"/>
              <a:buChar char=""/>
            </a:pPr>
            <a:r>
              <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Informal Complaint</a:t>
            </a:r>
          </a:p>
          <a:p>
            <a:pPr marL="742956" lvl="1" indent="-342900">
              <a:lnSpc>
                <a:spcPct val="107000"/>
              </a:lnSpc>
              <a:spcBef>
                <a:spcPts val="0"/>
              </a:spcBef>
              <a:spcAft>
                <a:spcPts val="800"/>
              </a:spcAft>
              <a:buFont typeface="Symbol" panose="05050102010706020507" pitchFamily="18" charset="2"/>
              <a:buChar char=""/>
            </a:pPr>
            <a:r>
              <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Not signed/Anonymous</a:t>
            </a:r>
          </a:p>
          <a:p>
            <a:pPr>
              <a:lnSpc>
                <a:spcPct val="107000"/>
              </a:lnSpc>
              <a:spcBef>
                <a:spcPts val="0"/>
              </a:spcBef>
              <a:spcAft>
                <a:spcPts val="800"/>
              </a:spcAft>
            </a:pPr>
            <a:r>
              <a:rPr lang="en-US" kern="100" dirty="0">
                <a:solidFill>
                  <a:srgbClr val="FFFF00"/>
                </a:solidFill>
                <a:cs typeface="Times New Roman" panose="02020603050405020304" pitchFamily="18" charset="0"/>
              </a:rPr>
              <a:t>Allegation of imminent Danger</a:t>
            </a:r>
          </a:p>
          <a:p>
            <a:pPr>
              <a:lnSpc>
                <a:spcPct val="107000"/>
              </a:lnSpc>
              <a:spcBef>
                <a:spcPts val="0"/>
              </a:spcBef>
              <a:spcAft>
                <a:spcPts val="800"/>
              </a:spcAft>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Allegation of hazard associated with NEP/LEP.</a:t>
            </a:r>
          </a:p>
          <a:p>
            <a:pPr>
              <a:lnSpc>
                <a:spcPct val="107000"/>
              </a:lnSpc>
              <a:spcBef>
                <a:spcPts val="0"/>
              </a:spcBef>
              <a:spcAft>
                <a:spcPts val="800"/>
              </a:spcAft>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Unsatisfactory Employer response to inquiry.</a:t>
            </a:r>
          </a:p>
          <a:p>
            <a:pPr>
              <a:lnSpc>
                <a:spcPct val="107000"/>
              </a:lnSpc>
              <a:spcBef>
                <a:spcPts val="0"/>
              </a:spcBef>
              <a:spcAft>
                <a:spcPts val="800"/>
              </a:spcAft>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Employer has a history</a:t>
            </a:r>
          </a:p>
          <a:p>
            <a:pPr marL="342900" marR="0" lvl="0" indent="-342900">
              <a:lnSpc>
                <a:spcPct val="107000"/>
              </a:lnSpc>
              <a:spcBef>
                <a:spcPts val="0"/>
              </a:spcBef>
              <a:spcAft>
                <a:spcPts val="800"/>
              </a:spcAft>
              <a:buFont typeface="Symbol" panose="05050102010706020507" pitchFamily="18" charset="2"/>
              <a:buChar char=""/>
            </a:pPr>
            <a:endPar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2421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EC68-96EE-3541-99A4-EF8D0DDC1CD4}"/>
              </a:ext>
            </a:extLst>
          </p:cNvPr>
          <p:cNvSpPr>
            <a:spLocks noGrp="1"/>
          </p:cNvSpPr>
          <p:nvPr>
            <p:ph type="title"/>
          </p:nvPr>
        </p:nvSpPr>
        <p:spPr/>
        <p:txBody>
          <a:bodyPr/>
          <a:lstStyle/>
          <a:p>
            <a: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Inspection Triggers and Types</a:t>
            </a:r>
            <a:b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44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Referrals</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449689" y="1989130"/>
            <a:ext cx="8244621" cy="4195481"/>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Other Agencies (FD, PD, Media)</a:t>
            </a:r>
          </a:p>
          <a:p>
            <a:pPr marL="342900" marR="0" lvl="0" indent="-342900">
              <a:lnSpc>
                <a:spcPct val="107000"/>
              </a:lnSpc>
              <a:spcBef>
                <a:spcPts val="0"/>
              </a:spcBef>
              <a:spcAft>
                <a:spcPts val="0"/>
              </a:spcAft>
              <a:buFont typeface="Symbol" panose="05050102010706020507" pitchFamily="18" charset="2"/>
              <a:buChar char=""/>
            </a:pPr>
            <a:endPar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CSHO Referrals</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1779541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EC68-96EE-3541-99A4-EF8D0DDC1CD4}"/>
              </a:ext>
            </a:extLst>
          </p:cNvPr>
          <p:cNvSpPr>
            <a:spLocks noGrp="1"/>
          </p:cNvSpPr>
          <p:nvPr>
            <p:ph type="title"/>
          </p:nvPr>
        </p:nvSpPr>
        <p:spPr/>
        <p:txBody>
          <a:bodyPr/>
          <a:lstStyle/>
          <a:p>
            <a: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Inspection Triggers and Types</a:t>
            </a:r>
            <a:b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44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Incidents</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449689" y="2084822"/>
            <a:ext cx="8244621" cy="4195481"/>
          </a:xfrm>
        </p:spPr>
        <p:txBody>
          <a:bodyPr>
            <a:normAutofit fontScale="925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2800" kern="100" dirty="0">
                <a:solidFill>
                  <a:srgbClr val="FFFF00"/>
                </a:solidFill>
                <a:cs typeface="Times New Roman" panose="02020603050405020304" pitchFamily="18" charset="0"/>
              </a:rPr>
              <a:t>Within 8 hours </a:t>
            </a:r>
          </a:p>
          <a:p>
            <a:pPr marL="742956" lvl="1" indent="-342900">
              <a:lnSpc>
                <a:spcPct val="107000"/>
              </a:lnSpc>
              <a:spcBef>
                <a:spcPts val="0"/>
              </a:spcBef>
              <a:buFont typeface="Symbol" panose="05050102010706020507" pitchFamily="18" charset="2"/>
              <a:buChar char=""/>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Fatality</a:t>
            </a:r>
          </a:p>
          <a:p>
            <a:pPr marL="342900" marR="0" lvl="0" indent="-342900">
              <a:lnSpc>
                <a:spcPct val="107000"/>
              </a:lnSpc>
              <a:spcBef>
                <a:spcPts val="0"/>
              </a:spcBef>
              <a:spcAft>
                <a:spcPts val="0"/>
              </a:spcAft>
              <a:buFont typeface="Symbol" panose="05050102010706020507" pitchFamily="18" charset="2"/>
              <a:buChar char=""/>
            </a:pPr>
            <a:endPar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solidFill>
                  <a:srgbClr val="FFFF00"/>
                </a:solidFill>
                <a:cs typeface="Times New Roman" panose="02020603050405020304" pitchFamily="18" charset="0"/>
              </a:rPr>
              <a:t>Within 24 hours</a:t>
            </a:r>
          </a:p>
          <a:p>
            <a:pPr marL="742956" lvl="1" indent="-342900">
              <a:lnSpc>
                <a:spcPct val="107000"/>
              </a:lnSpc>
              <a:spcBef>
                <a:spcPts val="0"/>
              </a:spcBef>
              <a:buFont typeface="Symbol" panose="05050102010706020507" pitchFamily="18" charset="2"/>
              <a:buChar char=""/>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Hospitalization</a:t>
            </a:r>
          </a:p>
          <a:p>
            <a:pPr marL="742956" lvl="1" indent="-342900">
              <a:lnSpc>
                <a:spcPct val="107000"/>
              </a:lnSpc>
              <a:spcBef>
                <a:spcPts val="0"/>
              </a:spcBef>
              <a:buFont typeface="Symbol" panose="05050102010706020507" pitchFamily="18" charset="2"/>
              <a:buChar char=""/>
            </a:pPr>
            <a:r>
              <a:rPr lang="en-US" sz="2400" kern="100" dirty="0">
                <a:solidFill>
                  <a:srgbClr val="FFFF00"/>
                </a:solidFill>
                <a:cs typeface="Times New Roman" panose="02020603050405020304" pitchFamily="18" charset="0"/>
              </a:rPr>
              <a:t>Amputation</a:t>
            </a:r>
            <a:endPar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742956" lvl="1" indent="-342900">
              <a:lnSpc>
                <a:spcPct val="107000"/>
              </a:lnSpc>
              <a:spcBef>
                <a:spcPts val="0"/>
              </a:spcBef>
              <a:buFont typeface="Symbol" panose="05050102010706020507" pitchFamily="18" charset="2"/>
              <a:buChar char=""/>
            </a:pPr>
            <a:r>
              <a:rPr lang="en-US"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Loss of an Eye</a:t>
            </a:r>
            <a:endParaRPr lang="en-US" sz="2400" kern="100" dirty="0">
              <a:solidFill>
                <a:srgbClr val="FFFF00"/>
              </a:solidFill>
              <a:cs typeface="Times New Roman" panose="02020603050405020304" pitchFamily="18" charset="0"/>
            </a:endParaRPr>
          </a:p>
          <a:p>
            <a:pPr marL="342900" indent="-342900">
              <a:lnSpc>
                <a:spcPct val="107000"/>
              </a:lnSpc>
              <a:spcBef>
                <a:spcPts val="0"/>
              </a:spcBef>
              <a:buFont typeface="Symbol" panose="05050102010706020507" pitchFamily="18" charset="2"/>
              <a:buChar char=""/>
            </a:pPr>
            <a:endPar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Failure to R</a:t>
            </a:r>
            <a:r>
              <a:rPr lang="en-US" sz="2800" kern="100" dirty="0">
                <a:solidFill>
                  <a:srgbClr val="FFFF00"/>
                </a:solidFill>
                <a:cs typeface="Times New Roman" panose="02020603050405020304" pitchFamily="18" charset="0"/>
              </a:rPr>
              <a:t>eport an Incident</a:t>
            </a:r>
          </a:p>
          <a:p>
            <a:pPr marL="342900" indent="-342900">
              <a:lnSpc>
                <a:spcPct val="107000"/>
              </a:lnSpc>
              <a:spcBef>
                <a:spcPts val="0"/>
              </a:spcBef>
              <a:buFont typeface="Symbol" panose="05050102010706020507" pitchFamily="18" charset="2"/>
              <a:buChar char=""/>
            </a:pPr>
            <a:endParaRPr lang="en-US" sz="2800" kern="100" dirty="0">
              <a:solidFill>
                <a:srgbClr val="FFFF00"/>
              </a:solidFill>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The BEST way to report is online</a:t>
            </a:r>
            <a:r>
              <a:rPr lang="en-US" sz="22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hlinkClick r:id="rId2"/>
              </a:rPr>
              <a:t>Report a Fatality or Severe Injury</a:t>
            </a:r>
            <a:endParaRPr lang="en-US" sz="22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353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EC68-96EE-3541-99A4-EF8D0DDC1CD4}"/>
              </a:ext>
            </a:extLst>
          </p:cNvPr>
          <p:cNvSpPr>
            <a:spLocks noGrp="1"/>
          </p:cNvSpPr>
          <p:nvPr>
            <p:ph type="title"/>
          </p:nvPr>
        </p:nvSpPr>
        <p:spPr/>
        <p:txBody>
          <a:bodyPr/>
          <a:lstStyle/>
          <a:p>
            <a: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Inspection Triggers and Types</a:t>
            </a:r>
            <a:b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4400" b="1" i="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Programmed</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449689" y="1999762"/>
            <a:ext cx="8244621" cy="4195481"/>
          </a:xfrm>
        </p:spPr>
        <p:txBody>
          <a:bodyPr>
            <a:normAutofit/>
          </a:bodyPr>
          <a:lstStyle/>
          <a:p>
            <a:pPr>
              <a:lnSpc>
                <a:spcPct val="107000"/>
              </a:lnSpc>
              <a:spcBef>
                <a:spcPts val="0"/>
              </a:spcBef>
              <a:spcAft>
                <a:spcPts val="800"/>
              </a:spcAft>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National Emphasis Programs (NEPs)</a:t>
            </a:r>
          </a:p>
          <a:p>
            <a:pPr>
              <a:lnSpc>
                <a:spcPct val="107000"/>
              </a:lnSpc>
              <a:spcBef>
                <a:spcPts val="0"/>
              </a:spcBef>
              <a:spcAft>
                <a:spcPts val="800"/>
              </a:spcAft>
            </a:pPr>
            <a:r>
              <a:rPr lang="en-US" sz="2800" kern="100" dirty="0">
                <a:solidFill>
                  <a:srgbClr val="FFFF00"/>
                </a:solidFill>
                <a:cs typeface="Times New Roman" panose="02020603050405020304" pitchFamily="18" charset="0"/>
              </a:rPr>
              <a:t>Regional/Local Emphasis Programs (REPs/LEPs)</a:t>
            </a:r>
            <a:endPar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National Guidance (National Office Memos)</a:t>
            </a:r>
          </a:p>
          <a:p>
            <a:endParaRPr lang="en-US" dirty="0"/>
          </a:p>
        </p:txBody>
      </p:sp>
    </p:spTree>
    <p:extLst>
      <p:ext uri="{BB962C8B-B14F-4D97-AF65-F5344CB8AC3E}">
        <p14:creationId xmlns:p14="http://schemas.microsoft.com/office/powerpoint/2010/main" val="3343157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EC68-96EE-3541-99A4-EF8D0DDC1CD4}"/>
              </a:ext>
            </a:extLst>
          </p:cNvPr>
          <p:cNvSpPr>
            <a:spLocks noGrp="1"/>
          </p:cNvSpPr>
          <p:nvPr>
            <p:ph type="title"/>
          </p:nvPr>
        </p:nvSpPr>
        <p:spPr/>
        <p:txBody>
          <a:bodyPr/>
          <a:lstStyle/>
          <a:p>
            <a:r>
              <a:rPr lang="en-US"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Inspection Types</a:t>
            </a:r>
            <a:endParaRPr lang="en-US" dirty="0"/>
          </a:p>
        </p:txBody>
      </p:sp>
      <p:sp>
        <p:nvSpPr>
          <p:cNvPr id="3" name="Content Placeholder 2">
            <a:extLst>
              <a:ext uri="{FF2B5EF4-FFF2-40B4-BE49-F238E27FC236}">
                <a16:creationId xmlns:a16="http://schemas.microsoft.com/office/drawing/2014/main" id="{27B1D88B-E5B6-7007-ACDB-7B954C9D7B97}"/>
              </a:ext>
            </a:extLst>
          </p:cNvPr>
          <p:cNvSpPr>
            <a:spLocks noGrp="1"/>
          </p:cNvSpPr>
          <p:nvPr>
            <p:ph idx="1"/>
          </p:nvPr>
        </p:nvSpPr>
        <p:spPr>
          <a:xfrm>
            <a:off x="484709" y="1331259"/>
            <a:ext cx="7725367" cy="4195481"/>
          </a:xfrm>
        </p:spPr>
        <p:txBody>
          <a:bodyPr>
            <a:normAutofit/>
          </a:bodyPr>
          <a:lstStyle/>
          <a:p>
            <a:pPr marR="0">
              <a:lnSpc>
                <a:spcPct val="107000"/>
              </a:lnSpc>
              <a:spcBef>
                <a:spcPts val="0"/>
              </a:spcBef>
              <a:spcAft>
                <a:spcPts val="800"/>
              </a:spcAft>
              <a:buFont typeface="Arial" panose="020B0604020202020204" pitchFamily="34" charset="0"/>
              <a:buChar char="•"/>
            </a:pPr>
            <a:r>
              <a:rPr lang="en-US"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Programmed</a:t>
            </a:r>
          </a:p>
          <a:p>
            <a:pPr lvl="1">
              <a:lnSpc>
                <a:spcPct val="107000"/>
              </a:lnSpc>
              <a:spcBef>
                <a:spcPts val="0"/>
              </a:spcBef>
              <a:spcAft>
                <a:spcPts val="800"/>
              </a:spcAft>
              <a:buFont typeface="Arial" panose="020B0604020202020204" pitchFamily="34" charset="0"/>
              <a:buChar char="•"/>
            </a:pPr>
            <a:r>
              <a:rPr lang="en-US" sz="26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Inspection based upon pre-existing criteria/schedule.</a:t>
            </a:r>
          </a:p>
          <a:p>
            <a:pPr marR="0">
              <a:lnSpc>
                <a:spcPct val="107000"/>
              </a:lnSpc>
              <a:spcBef>
                <a:spcPts val="0"/>
              </a:spcBef>
              <a:spcAft>
                <a:spcPts val="800"/>
              </a:spcAft>
              <a:buFont typeface="Arial" panose="020B0604020202020204" pitchFamily="34" charset="0"/>
              <a:buChar char="•"/>
            </a:pPr>
            <a:r>
              <a:rPr lang="en-US" sz="28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Unprogrammed</a:t>
            </a:r>
          </a:p>
          <a:p>
            <a:pPr lvl="1">
              <a:lnSpc>
                <a:spcPct val="107000"/>
              </a:lnSpc>
              <a:spcBef>
                <a:spcPts val="0"/>
              </a:spcBef>
              <a:spcAft>
                <a:spcPts val="800"/>
              </a:spcAft>
              <a:buFont typeface="Arial" panose="020B0604020202020204" pitchFamily="34" charset="0"/>
              <a:buChar char="•"/>
            </a:pPr>
            <a:r>
              <a:rPr lang="en-US" sz="26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Inspection based upon receipt of information that requires an inspection to resolve/answer</a:t>
            </a:r>
          </a:p>
          <a:p>
            <a:pPr>
              <a:lnSpc>
                <a:spcPct val="107000"/>
              </a:lnSpc>
              <a:spcBef>
                <a:spcPts val="0"/>
              </a:spcBef>
              <a:spcAft>
                <a:spcPts val="800"/>
              </a:spcAft>
              <a:buFont typeface="Arial" panose="020B0604020202020204" pitchFamily="34" charset="0"/>
              <a:buChar char="•"/>
            </a:pPr>
            <a:r>
              <a:rPr lang="en-US" sz="28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Most OSHA offices will have both types.  The mix will depend on the location/geography</a:t>
            </a:r>
          </a:p>
          <a:p>
            <a:pPr marL="457207" lvl="1" indent="0">
              <a:lnSpc>
                <a:spcPct val="107000"/>
              </a:lnSpc>
              <a:spcBef>
                <a:spcPts val="0"/>
              </a:spcBef>
              <a:spcAft>
                <a:spcPts val="800"/>
              </a:spcAft>
              <a:buNone/>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25588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783</TotalTime>
  <Words>3131</Words>
  <Application>Microsoft Office PowerPoint</Application>
  <PresentationFormat>On-screen Show (4:3)</PresentationFormat>
  <Paragraphs>294</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Narrow</vt:lpstr>
      <vt:lpstr>Calibri</vt:lpstr>
      <vt:lpstr>Century Gothic</vt:lpstr>
      <vt:lpstr>Source Sans Pro</vt:lpstr>
      <vt:lpstr>Symbol</vt:lpstr>
      <vt:lpstr>Wingdings 3</vt:lpstr>
      <vt:lpstr>Ion</vt:lpstr>
      <vt:lpstr>What OSHA is Looking for During an Inspection</vt:lpstr>
      <vt:lpstr>DISCLAIMER</vt:lpstr>
      <vt:lpstr>Terminal Learning Objective Participants will be able to:</vt:lpstr>
      <vt:lpstr>Enabling Learning Objectives Participants will be able to describe:</vt:lpstr>
      <vt:lpstr>Inspection Triggers and Types Complaints </vt:lpstr>
      <vt:lpstr>Inspection Triggers and Types Referrals </vt:lpstr>
      <vt:lpstr>Inspection Triggers and Types Incidents </vt:lpstr>
      <vt:lpstr>Inspection Triggers and Types Programmed </vt:lpstr>
      <vt:lpstr>Inspection Types</vt:lpstr>
      <vt:lpstr>Programmed Inspection Triggers National Emphasis Programs (NEPs)</vt:lpstr>
      <vt:lpstr>Programmed Inspection Triggers Regional &amp; Local Emphasis Programs</vt:lpstr>
      <vt:lpstr>Programmed Inspection Triggers National Guidance Memos</vt:lpstr>
      <vt:lpstr>Inspection Elements and Progression Day of the inspection</vt:lpstr>
      <vt:lpstr>Inspection Elements and Progression Subsequent/Follow on Visit(s) </vt:lpstr>
      <vt:lpstr>Inspection Elements and Progression Closing of the Inspection</vt:lpstr>
      <vt:lpstr>Inspection Elements and Progression Citation Issuance</vt:lpstr>
      <vt:lpstr>Inspection Elements and Progression Types of Citations</vt:lpstr>
      <vt:lpstr>Employer Rights &amp; Responsibilities Citation Calculations are based upon:</vt:lpstr>
      <vt:lpstr>Employer Rights &amp; Responsibilities Citation Calculations are based upon:</vt:lpstr>
      <vt:lpstr>Employer Rights &amp; Responsibilities Citation Calculations are based upon:</vt:lpstr>
      <vt:lpstr>Employer Rights &amp; Responsibilities Citation Calculations are based upon:</vt:lpstr>
      <vt:lpstr>Employer Rights &amp; Responsibilities Citation Calculations are based upon:</vt:lpstr>
      <vt:lpstr>Inspection Elements and Progression The Informal Conference</vt:lpstr>
      <vt:lpstr>Inspection Elements and Progression The Informal Conference</vt:lpstr>
      <vt:lpstr>Inspection Elements and Progression Contest/Litigation</vt:lpstr>
      <vt:lpstr>Inspection Elements and Progression Contest/Litigation</vt:lpstr>
      <vt:lpstr>Employer Rights &amp; Responsibilities At the Inspector’s Arrival</vt:lpstr>
      <vt:lpstr>Employer Rights &amp; Responsibilities During the Walk-Around</vt:lpstr>
      <vt:lpstr>Employer Rights &amp; Responsibilities Photographs</vt:lpstr>
      <vt:lpstr>Employer Rights &amp; Responsibilities Protected/Privileged Information</vt:lpstr>
      <vt:lpstr>Employer Rights &amp; Responsibilities Proprietary Information &amp; Trade Secrets </vt:lpstr>
      <vt:lpstr>Employer Rights &amp; Responsibilities PII and HIPAA protections  </vt:lpstr>
      <vt:lpstr>Employer Rights &amp; Responsibilities Interviews </vt:lpstr>
      <vt:lpstr>Employer Rights &amp; Responsibilities Interviews </vt:lpstr>
      <vt:lpstr>Employer Rights &amp; Responsibilities Interviews </vt:lpstr>
      <vt:lpstr>Employer Rights &amp; Responsibilities Required Citation Elements</vt:lpstr>
      <vt:lpstr>PowerPoint Presentation</vt:lpstr>
      <vt:lpstr>Employer Rights &amp; Responsibilities Common Affirmative Defenses</vt:lpstr>
      <vt:lpstr>PowerPoint Presentation</vt:lpstr>
      <vt:lpstr>Employer Rights &amp; Responsibilities Do’s and Don’ts </vt:lpstr>
      <vt:lpstr>Employer Rights &amp; Responsibilities Do’s and Don’ts </vt:lpstr>
      <vt:lpstr>References:</vt:lpstr>
      <vt:lpstr>Contact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OSHA is Looking for during an Inspection</dc:title>
  <dc:creator>Ed Grzybowski</dc:creator>
  <cp:lastModifiedBy>Ed Grzybowski</cp:lastModifiedBy>
  <cp:revision>46</cp:revision>
  <dcterms:created xsi:type="dcterms:W3CDTF">2023-09-11T13:35:26Z</dcterms:created>
  <dcterms:modified xsi:type="dcterms:W3CDTF">2023-09-17T20:09:22Z</dcterms:modified>
</cp:coreProperties>
</file>