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 id="2147483771" r:id="rId3"/>
    <p:sldMasterId id="2147483784" r:id="rId4"/>
    <p:sldMasterId id="2147483796" r:id="rId5"/>
  </p:sldMasterIdLst>
  <p:notesMasterIdLst>
    <p:notesMasterId r:id="rId51"/>
  </p:notesMasterIdLst>
  <p:sldIdLst>
    <p:sldId id="256" r:id="rId6"/>
    <p:sldId id="259" r:id="rId7"/>
    <p:sldId id="265" r:id="rId8"/>
    <p:sldId id="11123" r:id="rId9"/>
    <p:sldId id="264" r:id="rId10"/>
    <p:sldId id="3007" r:id="rId11"/>
    <p:sldId id="262" r:id="rId12"/>
    <p:sldId id="263" r:id="rId13"/>
    <p:sldId id="266" r:id="rId14"/>
    <p:sldId id="274" r:id="rId15"/>
    <p:sldId id="11139" r:id="rId16"/>
    <p:sldId id="267" r:id="rId17"/>
    <p:sldId id="2951" r:id="rId18"/>
    <p:sldId id="3016" r:id="rId19"/>
    <p:sldId id="2986" r:id="rId20"/>
    <p:sldId id="2996" r:id="rId21"/>
    <p:sldId id="11143" r:id="rId22"/>
    <p:sldId id="258" r:id="rId23"/>
    <p:sldId id="11142" r:id="rId24"/>
    <p:sldId id="257" r:id="rId25"/>
    <p:sldId id="261" r:id="rId26"/>
    <p:sldId id="260" r:id="rId27"/>
    <p:sldId id="272" r:id="rId28"/>
    <p:sldId id="268" r:id="rId29"/>
    <p:sldId id="2999" r:id="rId30"/>
    <p:sldId id="11144" r:id="rId31"/>
    <p:sldId id="3008" r:id="rId32"/>
    <p:sldId id="3010" r:id="rId33"/>
    <p:sldId id="11145" r:id="rId34"/>
    <p:sldId id="11129" r:id="rId35"/>
    <p:sldId id="3001" r:id="rId36"/>
    <p:sldId id="11124" r:id="rId37"/>
    <p:sldId id="3011" r:id="rId38"/>
    <p:sldId id="3012" r:id="rId39"/>
    <p:sldId id="3013" r:id="rId40"/>
    <p:sldId id="3014" r:id="rId41"/>
    <p:sldId id="3002" r:id="rId42"/>
    <p:sldId id="3000" r:id="rId43"/>
    <p:sldId id="3003" r:id="rId44"/>
    <p:sldId id="11121" r:id="rId45"/>
    <p:sldId id="11122" r:id="rId46"/>
    <p:sldId id="3004" r:id="rId47"/>
    <p:sldId id="3015" r:id="rId48"/>
    <p:sldId id="11146" r:id="rId49"/>
    <p:sldId id="2997" r:id="rId5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C5A70"/>
    <a:srgbClr val="2A3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4730D0-7C69-4FBB-82B9-4C23FB97C133}" v="179" dt="2023-09-07T16:09:39.2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001" autoAdjust="0"/>
    <p:restoredTop sz="94660"/>
  </p:normalViewPr>
  <p:slideViewPr>
    <p:cSldViewPr snapToGrid="0">
      <p:cViewPr varScale="1">
        <p:scale>
          <a:sx n="63" d="100"/>
          <a:sy n="63" d="100"/>
        </p:scale>
        <p:origin x="26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Perkins" userId="5e49ef5f-2bb0-42fc-928d-439b187145b9" providerId="ADAL" clId="{234730D0-7C69-4FBB-82B9-4C23FB97C133}"/>
    <pc:docChg chg="undo custSel addSld delSld modSld sldOrd">
      <pc:chgData name="Michael Perkins" userId="5e49ef5f-2bb0-42fc-928d-439b187145b9" providerId="ADAL" clId="{234730D0-7C69-4FBB-82B9-4C23FB97C133}" dt="2023-09-07T17:27:45.281" v="2224" actId="20577"/>
      <pc:docMkLst>
        <pc:docMk/>
      </pc:docMkLst>
      <pc:sldChg chg="addSp delSp modSp mod">
        <pc:chgData name="Michael Perkins" userId="5e49ef5f-2bb0-42fc-928d-439b187145b9" providerId="ADAL" clId="{234730D0-7C69-4FBB-82B9-4C23FB97C133}" dt="2023-09-06T13:06:10.765" v="142" actId="14100"/>
        <pc:sldMkLst>
          <pc:docMk/>
          <pc:sldMk cId="3531722616" sldId="256"/>
        </pc:sldMkLst>
        <pc:spChg chg="mod">
          <ac:chgData name="Michael Perkins" userId="5e49ef5f-2bb0-42fc-928d-439b187145b9" providerId="ADAL" clId="{234730D0-7C69-4FBB-82B9-4C23FB97C133}" dt="2023-09-06T13:06:10.765" v="142" actId="14100"/>
          <ac:spMkLst>
            <pc:docMk/>
            <pc:sldMk cId="3531722616" sldId="256"/>
            <ac:spMk id="2" creationId="{76AD45BC-644D-FE3A-9E4D-3013DA861962}"/>
          </ac:spMkLst>
        </pc:spChg>
        <pc:spChg chg="mod">
          <ac:chgData name="Michael Perkins" userId="5e49ef5f-2bb0-42fc-928d-439b187145b9" providerId="ADAL" clId="{234730D0-7C69-4FBB-82B9-4C23FB97C133}" dt="2023-08-25T12:33:09.830" v="132" actId="1038"/>
          <ac:spMkLst>
            <pc:docMk/>
            <pc:sldMk cId="3531722616" sldId="256"/>
            <ac:spMk id="3" creationId="{444BC18A-4505-9F50-2974-71C1CA54D032}"/>
          </ac:spMkLst>
        </pc:spChg>
        <pc:spChg chg="mod">
          <ac:chgData name="Michael Perkins" userId="5e49ef5f-2bb0-42fc-928d-439b187145b9" providerId="ADAL" clId="{234730D0-7C69-4FBB-82B9-4C23FB97C133}" dt="2023-08-25T12:32:53.376" v="127" actId="255"/>
          <ac:spMkLst>
            <pc:docMk/>
            <pc:sldMk cId="3531722616" sldId="256"/>
            <ac:spMk id="6" creationId="{EF3BB430-06BC-FCD1-88C0-43249F91AF6D}"/>
          </ac:spMkLst>
        </pc:spChg>
        <pc:picChg chg="mod">
          <ac:chgData name="Michael Perkins" userId="5e49ef5f-2bb0-42fc-928d-439b187145b9" providerId="ADAL" clId="{234730D0-7C69-4FBB-82B9-4C23FB97C133}" dt="2023-08-25T12:32:07.695" v="124" actId="1076"/>
          <ac:picMkLst>
            <pc:docMk/>
            <pc:sldMk cId="3531722616" sldId="256"/>
            <ac:picMk id="7" creationId="{17490206-699A-B67F-76FE-1E702421620D}"/>
          </ac:picMkLst>
        </pc:picChg>
        <pc:picChg chg="add del">
          <ac:chgData name="Michael Perkins" userId="5e49ef5f-2bb0-42fc-928d-439b187145b9" providerId="ADAL" clId="{234730D0-7C69-4FBB-82B9-4C23FB97C133}" dt="2023-08-25T12:28:55.735" v="100" actId="22"/>
          <ac:picMkLst>
            <pc:docMk/>
            <pc:sldMk cId="3531722616" sldId="256"/>
            <ac:picMk id="9" creationId="{57A7E627-646D-F797-28BE-773B9FEFC105}"/>
          </ac:picMkLst>
        </pc:picChg>
        <pc:picChg chg="add del mod">
          <ac:chgData name="Michael Perkins" userId="5e49ef5f-2bb0-42fc-928d-439b187145b9" providerId="ADAL" clId="{234730D0-7C69-4FBB-82B9-4C23FB97C133}" dt="2023-08-25T12:29:48.888" v="105" actId="478"/>
          <ac:picMkLst>
            <pc:docMk/>
            <pc:sldMk cId="3531722616" sldId="256"/>
            <ac:picMk id="11" creationId="{645A535D-2D03-F0CB-865C-CD9390DACAAF}"/>
          </ac:picMkLst>
        </pc:picChg>
        <pc:picChg chg="add mod">
          <ac:chgData name="Michael Perkins" userId="5e49ef5f-2bb0-42fc-928d-439b187145b9" providerId="ADAL" clId="{234730D0-7C69-4FBB-82B9-4C23FB97C133}" dt="2023-08-25T12:32:23.823" v="126" actId="1076"/>
          <ac:picMkLst>
            <pc:docMk/>
            <pc:sldMk cId="3531722616" sldId="256"/>
            <ac:picMk id="12" creationId="{8E9C4F7A-23AA-3D3A-C203-0E56EAA5C5F6}"/>
          </ac:picMkLst>
        </pc:picChg>
        <pc:picChg chg="mod">
          <ac:chgData name="Michael Perkins" userId="5e49ef5f-2bb0-42fc-928d-439b187145b9" providerId="ADAL" clId="{234730D0-7C69-4FBB-82B9-4C23FB97C133}" dt="2023-08-25T12:31:26.374" v="116" actId="1076"/>
          <ac:picMkLst>
            <pc:docMk/>
            <pc:sldMk cId="3531722616" sldId="256"/>
            <ac:picMk id="1025" creationId="{9A81D4FC-C169-7345-ED8C-DE41B6DAAD7E}"/>
          </ac:picMkLst>
        </pc:picChg>
      </pc:sldChg>
      <pc:sldChg chg="ord">
        <pc:chgData name="Michael Perkins" userId="5e49ef5f-2bb0-42fc-928d-439b187145b9" providerId="ADAL" clId="{234730D0-7C69-4FBB-82B9-4C23FB97C133}" dt="2023-09-06T13:20:46.474" v="376"/>
        <pc:sldMkLst>
          <pc:docMk/>
          <pc:sldMk cId="3314841071" sldId="257"/>
        </pc:sldMkLst>
      </pc:sldChg>
      <pc:sldChg chg="ord">
        <pc:chgData name="Michael Perkins" userId="5e49ef5f-2bb0-42fc-928d-439b187145b9" providerId="ADAL" clId="{234730D0-7C69-4FBB-82B9-4C23FB97C133}" dt="2023-09-06T13:19:32.938" v="370"/>
        <pc:sldMkLst>
          <pc:docMk/>
          <pc:sldMk cId="2373959276" sldId="258"/>
        </pc:sldMkLst>
      </pc:sldChg>
      <pc:sldChg chg="addSp modSp mod">
        <pc:chgData name="Michael Perkins" userId="5e49ef5f-2bb0-42fc-928d-439b187145b9" providerId="ADAL" clId="{234730D0-7C69-4FBB-82B9-4C23FB97C133}" dt="2023-09-07T15:59:55.419" v="909" actId="1076"/>
        <pc:sldMkLst>
          <pc:docMk/>
          <pc:sldMk cId="4058198535" sldId="259"/>
        </pc:sldMkLst>
        <pc:picChg chg="add mod">
          <ac:chgData name="Michael Perkins" userId="5e49ef5f-2bb0-42fc-928d-439b187145b9" providerId="ADAL" clId="{234730D0-7C69-4FBB-82B9-4C23FB97C133}" dt="2023-09-07T15:59:55.419" v="909" actId="1076"/>
          <ac:picMkLst>
            <pc:docMk/>
            <pc:sldMk cId="4058198535" sldId="259"/>
            <ac:picMk id="6" creationId="{CE641875-3438-1595-293D-40498C250268}"/>
          </ac:picMkLst>
        </pc:picChg>
      </pc:sldChg>
      <pc:sldChg chg="ord">
        <pc:chgData name="Michael Perkins" userId="5e49ef5f-2bb0-42fc-928d-439b187145b9" providerId="ADAL" clId="{234730D0-7C69-4FBB-82B9-4C23FB97C133}" dt="2023-09-06T13:21:22.804" v="380"/>
        <pc:sldMkLst>
          <pc:docMk/>
          <pc:sldMk cId="3962484821" sldId="260"/>
        </pc:sldMkLst>
      </pc:sldChg>
      <pc:sldChg chg="ord">
        <pc:chgData name="Michael Perkins" userId="5e49ef5f-2bb0-42fc-928d-439b187145b9" providerId="ADAL" clId="{234730D0-7C69-4FBB-82B9-4C23FB97C133}" dt="2023-09-06T13:22:04.107" v="383"/>
        <pc:sldMkLst>
          <pc:docMk/>
          <pc:sldMk cId="3881624264" sldId="261"/>
        </pc:sldMkLst>
      </pc:sldChg>
      <pc:sldChg chg="ord">
        <pc:chgData name="Michael Perkins" userId="5e49ef5f-2bb0-42fc-928d-439b187145b9" providerId="ADAL" clId="{234730D0-7C69-4FBB-82B9-4C23FB97C133}" dt="2023-09-06T13:23:04.368" v="386"/>
        <pc:sldMkLst>
          <pc:docMk/>
          <pc:sldMk cId="391698745" sldId="268"/>
        </pc:sldMkLst>
      </pc:sldChg>
      <pc:sldChg chg="modSp del mod">
        <pc:chgData name="Michael Perkins" userId="5e49ef5f-2bb0-42fc-928d-439b187145b9" providerId="ADAL" clId="{234730D0-7C69-4FBB-82B9-4C23FB97C133}" dt="2023-09-07T16:07:22.803" v="1030" actId="20577"/>
        <pc:sldMkLst>
          <pc:docMk/>
          <pc:sldMk cId="4201767282" sldId="272"/>
        </pc:sldMkLst>
        <pc:spChg chg="mod">
          <ac:chgData name="Michael Perkins" userId="5e49ef5f-2bb0-42fc-928d-439b187145b9" providerId="ADAL" clId="{234730D0-7C69-4FBB-82B9-4C23FB97C133}" dt="2023-09-07T16:07:22.803" v="1030" actId="20577"/>
          <ac:spMkLst>
            <pc:docMk/>
            <pc:sldMk cId="4201767282" sldId="272"/>
            <ac:spMk id="30" creationId="{0F5E0566-6126-FA29-18EF-AA3A0B30AB5A}"/>
          </ac:spMkLst>
        </pc:spChg>
        <pc:spChg chg="mod">
          <ac:chgData name="Michael Perkins" userId="5e49ef5f-2bb0-42fc-928d-439b187145b9" providerId="ADAL" clId="{234730D0-7C69-4FBB-82B9-4C23FB97C133}" dt="2023-09-07T16:06:42.020" v="928" actId="20577"/>
          <ac:spMkLst>
            <pc:docMk/>
            <pc:sldMk cId="4201767282" sldId="272"/>
            <ac:spMk id="31" creationId="{F9692BAF-8E5A-52A8-B3E1-2E32477F8E5C}"/>
          </ac:spMkLst>
        </pc:spChg>
      </pc:sldChg>
      <pc:sldChg chg="addSp delSp modSp mod ord">
        <pc:chgData name="Michael Perkins" userId="5e49ef5f-2bb0-42fc-928d-439b187145b9" providerId="ADAL" clId="{234730D0-7C69-4FBB-82B9-4C23FB97C133}" dt="2023-09-06T13:52:21.510" v="700" actId="1076"/>
        <pc:sldMkLst>
          <pc:docMk/>
          <pc:sldMk cId="2401307905" sldId="2996"/>
        </pc:sldMkLst>
        <pc:spChg chg="mod">
          <ac:chgData name="Michael Perkins" userId="5e49ef5f-2bb0-42fc-928d-439b187145b9" providerId="ADAL" clId="{234730D0-7C69-4FBB-82B9-4C23FB97C133}" dt="2023-09-06T13:50:17.169" v="679" actId="1076"/>
          <ac:spMkLst>
            <pc:docMk/>
            <pc:sldMk cId="2401307905" sldId="2996"/>
            <ac:spMk id="2" creationId="{2495633B-6E48-E943-BFA7-70D6C9F03B66}"/>
          </ac:spMkLst>
        </pc:spChg>
        <pc:spChg chg="mod">
          <ac:chgData name="Michael Perkins" userId="5e49ef5f-2bb0-42fc-928d-439b187145b9" providerId="ADAL" clId="{234730D0-7C69-4FBB-82B9-4C23FB97C133}" dt="2023-09-06T13:52:02.358" v="698" actId="20577"/>
          <ac:spMkLst>
            <pc:docMk/>
            <pc:sldMk cId="2401307905" sldId="2996"/>
            <ac:spMk id="3" creationId="{B445D8CD-79BE-49BC-9092-2C7E82C96549}"/>
          </ac:spMkLst>
        </pc:spChg>
        <pc:spChg chg="add del mod">
          <ac:chgData name="Michael Perkins" userId="5e49ef5f-2bb0-42fc-928d-439b187145b9" providerId="ADAL" clId="{234730D0-7C69-4FBB-82B9-4C23FB97C133}" dt="2023-09-06T13:10:22.805" v="154"/>
          <ac:spMkLst>
            <pc:docMk/>
            <pc:sldMk cId="2401307905" sldId="2996"/>
            <ac:spMk id="5" creationId="{61125E4C-CF58-EC20-BB5F-A7FE1403ACE0}"/>
          </ac:spMkLst>
        </pc:spChg>
        <pc:graphicFrameChg chg="del mod">
          <ac:chgData name="Michael Perkins" userId="5e49ef5f-2bb0-42fc-928d-439b187145b9" providerId="ADAL" clId="{234730D0-7C69-4FBB-82B9-4C23FB97C133}" dt="2023-09-06T13:16:45.549" v="362"/>
          <ac:graphicFrameMkLst>
            <pc:docMk/>
            <pc:sldMk cId="2401307905" sldId="2996"/>
            <ac:graphicFrameMk id="15" creationId="{2D5B21E9-C73E-66F3-A846-0CB8E46F24FD}"/>
          </ac:graphicFrameMkLst>
        </pc:graphicFrameChg>
        <pc:picChg chg="add mod">
          <ac:chgData name="Michael Perkins" userId="5e49ef5f-2bb0-42fc-928d-439b187145b9" providerId="ADAL" clId="{234730D0-7C69-4FBB-82B9-4C23FB97C133}" dt="2023-09-06T13:10:16.337" v="152" actId="1076"/>
          <ac:picMkLst>
            <pc:docMk/>
            <pc:sldMk cId="2401307905" sldId="2996"/>
            <ac:picMk id="6" creationId="{911AA03A-F66B-9E16-4B50-D2BB8322B29B}"/>
          </ac:picMkLst>
        </pc:picChg>
        <pc:picChg chg="add mod">
          <ac:chgData name="Michael Perkins" userId="5e49ef5f-2bb0-42fc-928d-439b187145b9" providerId="ADAL" clId="{234730D0-7C69-4FBB-82B9-4C23FB97C133}" dt="2023-09-06T13:10:56.831" v="192" actId="1035"/>
          <ac:picMkLst>
            <pc:docMk/>
            <pc:sldMk cId="2401307905" sldId="2996"/>
            <ac:picMk id="7" creationId="{3E2B88F2-0AD0-51A0-1F26-E9580C5A06F9}"/>
          </ac:picMkLst>
        </pc:picChg>
        <pc:picChg chg="add del mod">
          <ac:chgData name="Michael Perkins" userId="5e49ef5f-2bb0-42fc-928d-439b187145b9" providerId="ADAL" clId="{234730D0-7C69-4FBB-82B9-4C23FB97C133}" dt="2023-09-06T13:11:15.091" v="196"/>
          <ac:picMkLst>
            <pc:docMk/>
            <pc:sldMk cId="2401307905" sldId="2996"/>
            <ac:picMk id="8" creationId="{17486249-A9D0-5361-04D1-A3F381FBDFEC}"/>
          </ac:picMkLst>
        </pc:picChg>
        <pc:picChg chg="add mod">
          <ac:chgData name="Michael Perkins" userId="5e49ef5f-2bb0-42fc-928d-439b187145b9" providerId="ADAL" clId="{234730D0-7C69-4FBB-82B9-4C23FB97C133}" dt="2023-09-06T13:11:27.482" v="198" actId="1076"/>
          <ac:picMkLst>
            <pc:docMk/>
            <pc:sldMk cId="2401307905" sldId="2996"/>
            <ac:picMk id="9" creationId="{CDE51186-6D98-9481-49A4-E5D8E8205788}"/>
          </ac:picMkLst>
        </pc:picChg>
        <pc:picChg chg="add mod">
          <ac:chgData name="Michael Perkins" userId="5e49ef5f-2bb0-42fc-928d-439b187145b9" providerId="ADAL" clId="{234730D0-7C69-4FBB-82B9-4C23FB97C133}" dt="2023-09-06T13:11:51.434" v="210" actId="1076"/>
          <ac:picMkLst>
            <pc:docMk/>
            <pc:sldMk cId="2401307905" sldId="2996"/>
            <ac:picMk id="10" creationId="{8611648F-36A6-1604-45F6-DAA178616384}"/>
          </ac:picMkLst>
        </pc:picChg>
        <pc:picChg chg="add mod">
          <ac:chgData name="Michael Perkins" userId="5e49ef5f-2bb0-42fc-928d-439b187145b9" providerId="ADAL" clId="{234730D0-7C69-4FBB-82B9-4C23FB97C133}" dt="2023-09-06T13:49:58.750" v="676" actId="1035"/>
          <ac:picMkLst>
            <pc:docMk/>
            <pc:sldMk cId="2401307905" sldId="2996"/>
            <ac:picMk id="11" creationId="{E2665443-5EE7-7007-6E1B-8DB3F74D01FB}"/>
          </ac:picMkLst>
        </pc:picChg>
        <pc:picChg chg="add mod">
          <ac:chgData name="Michael Perkins" userId="5e49ef5f-2bb0-42fc-928d-439b187145b9" providerId="ADAL" clId="{234730D0-7C69-4FBB-82B9-4C23FB97C133}" dt="2023-09-06T13:46:47.192" v="623" actId="1035"/>
          <ac:picMkLst>
            <pc:docMk/>
            <pc:sldMk cId="2401307905" sldId="2996"/>
            <ac:picMk id="12" creationId="{E6D87168-B764-258D-23FE-166785861862}"/>
          </ac:picMkLst>
        </pc:picChg>
        <pc:picChg chg="add mod">
          <ac:chgData name="Michael Perkins" userId="5e49ef5f-2bb0-42fc-928d-439b187145b9" providerId="ADAL" clId="{234730D0-7C69-4FBB-82B9-4C23FB97C133}" dt="2023-09-06T13:46:31.710" v="620" actId="1038"/>
          <ac:picMkLst>
            <pc:docMk/>
            <pc:sldMk cId="2401307905" sldId="2996"/>
            <ac:picMk id="13" creationId="{B63CB1D8-A965-0C2B-D582-8A0014A5C6A6}"/>
          </ac:picMkLst>
        </pc:picChg>
        <pc:picChg chg="add mod">
          <ac:chgData name="Michael Perkins" userId="5e49ef5f-2bb0-42fc-928d-439b187145b9" providerId="ADAL" clId="{234730D0-7C69-4FBB-82B9-4C23FB97C133}" dt="2023-09-06T13:15:05.551" v="357" actId="1076"/>
          <ac:picMkLst>
            <pc:docMk/>
            <pc:sldMk cId="2401307905" sldId="2996"/>
            <ac:picMk id="14" creationId="{EEF703B6-6AFB-4E74-9964-F56B3AF48BB7}"/>
          </ac:picMkLst>
        </pc:picChg>
        <pc:picChg chg="add mod">
          <ac:chgData name="Michael Perkins" userId="5e49ef5f-2bb0-42fc-928d-439b187145b9" providerId="ADAL" clId="{234730D0-7C69-4FBB-82B9-4C23FB97C133}" dt="2023-09-06T13:46:35.662" v="622" actId="1037"/>
          <ac:picMkLst>
            <pc:docMk/>
            <pc:sldMk cId="2401307905" sldId="2996"/>
            <ac:picMk id="16" creationId="{9E22E9AD-B49D-056C-E4E9-583222EE9C1F}"/>
          </ac:picMkLst>
        </pc:picChg>
        <pc:picChg chg="add mod">
          <ac:chgData name="Michael Perkins" userId="5e49ef5f-2bb0-42fc-928d-439b187145b9" providerId="ADAL" clId="{234730D0-7C69-4FBB-82B9-4C23FB97C133}" dt="2023-09-06T13:50:15.855" v="678" actId="1037"/>
          <ac:picMkLst>
            <pc:docMk/>
            <pc:sldMk cId="2401307905" sldId="2996"/>
            <ac:picMk id="17" creationId="{D1EBD62A-27FE-7213-8620-D2C146067B83}"/>
          </ac:picMkLst>
        </pc:picChg>
        <pc:picChg chg="add mod">
          <ac:chgData name="Michael Perkins" userId="5e49ef5f-2bb0-42fc-928d-439b187145b9" providerId="ADAL" clId="{234730D0-7C69-4FBB-82B9-4C23FB97C133}" dt="2023-09-06T13:52:21.510" v="700" actId="1076"/>
          <ac:picMkLst>
            <pc:docMk/>
            <pc:sldMk cId="2401307905" sldId="2996"/>
            <ac:picMk id="18" creationId="{BE22C079-E52C-79EC-871B-A456731711A8}"/>
          </ac:picMkLst>
        </pc:picChg>
      </pc:sldChg>
      <pc:sldChg chg="addSp delSp modSp mod setBg">
        <pc:chgData name="Michael Perkins" userId="5e49ef5f-2bb0-42fc-928d-439b187145b9" providerId="ADAL" clId="{234730D0-7C69-4FBB-82B9-4C23FB97C133}" dt="2023-09-07T16:01:23.166" v="925" actId="14100"/>
        <pc:sldMkLst>
          <pc:docMk/>
          <pc:sldMk cId="2642601733" sldId="2997"/>
        </pc:sldMkLst>
        <pc:spChg chg="mod">
          <ac:chgData name="Michael Perkins" userId="5e49ef5f-2bb0-42fc-928d-439b187145b9" providerId="ADAL" clId="{234730D0-7C69-4FBB-82B9-4C23FB97C133}" dt="2023-09-07T16:00:40.107" v="912" actId="26606"/>
          <ac:spMkLst>
            <pc:docMk/>
            <pc:sldMk cId="2642601733" sldId="2997"/>
            <ac:spMk id="2" creationId="{AB748123-B72F-FEEF-51B5-332F31F68B59}"/>
          </ac:spMkLst>
        </pc:spChg>
        <pc:spChg chg="del">
          <ac:chgData name="Michael Perkins" userId="5e49ef5f-2bb0-42fc-928d-439b187145b9" providerId="ADAL" clId="{234730D0-7C69-4FBB-82B9-4C23FB97C133}" dt="2023-09-07T16:00:40.107" v="912" actId="26606"/>
          <ac:spMkLst>
            <pc:docMk/>
            <pc:sldMk cId="2642601733" sldId="2997"/>
            <ac:spMk id="28" creationId="{8F54B2FB-3F54-4350-8D1B-F86D677CA7ED}"/>
          </ac:spMkLst>
        </pc:spChg>
        <pc:spChg chg="del">
          <ac:chgData name="Michael Perkins" userId="5e49ef5f-2bb0-42fc-928d-439b187145b9" providerId="ADAL" clId="{234730D0-7C69-4FBB-82B9-4C23FB97C133}" dt="2023-09-07T16:00:40.107" v="912" actId="26606"/>
          <ac:spMkLst>
            <pc:docMk/>
            <pc:sldMk cId="2642601733" sldId="2997"/>
            <ac:spMk id="31" creationId="{DDB56DB5-0324-4F79-9AB8-CB18C1DC8743}"/>
          </ac:spMkLst>
        </pc:spChg>
        <pc:spChg chg="del">
          <ac:chgData name="Michael Perkins" userId="5e49ef5f-2bb0-42fc-928d-439b187145b9" providerId="ADAL" clId="{234730D0-7C69-4FBB-82B9-4C23FB97C133}" dt="2023-09-07T16:00:40.107" v="912" actId="26606"/>
          <ac:spMkLst>
            <pc:docMk/>
            <pc:sldMk cId="2642601733" sldId="2997"/>
            <ac:spMk id="32" creationId="{318E9D62-7BA3-4D5E-8915-0D0E8661E3D7}"/>
          </ac:spMkLst>
        </pc:spChg>
        <pc:spChg chg="add">
          <ac:chgData name="Michael Perkins" userId="5e49ef5f-2bb0-42fc-928d-439b187145b9" providerId="ADAL" clId="{234730D0-7C69-4FBB-82B9-4C23FB97C133}" dt="2023-09-07T16:00:40.107" v="912" actId="26606"/>
          <ac:spMkLst>
            <pc:docMk/>
            <pc:sldMk cId="2642601733" sldId="2997"/>
            <ac:spMk id="41" creationId="{D42CF425-7213-4F89-B0FF-4C2BDDD9C680}"/>
          </ac:spMkLst>
        </pc:spChg>
        <pc:spChg chg="add">
          <ac:chgData name="Michael Perkins" userId="5e49ef5f-2bb0-42fc-928d-439b187145b9" providerId="ADAL" clId="{234730D0-7C69-4FBB-82B9-4C23FB97C133}" dt="2023-09-07T16:00:40.107" v="912" actId="26606"/>
          <ac:spMkLst>
            <pc:docMk/>
            <pc:sldMk cId="2642601733" sldId="2997"/>
            <ac:spMk id="47" creationId="{202A25CB-1ED1-4C87-AB49-8D3BC684D1CE}"/>
          </ac:spMkLst>
        </pc:spChg>
        <pc:spChg chg="add">
          <ac:chgData name="Michael Perkins" userId="5e49ef5f-2bb0-42fc-928d-439b187145b9" providerId="ADAL" clId="{234730D0-7C69-4FBB-82B9-4C23FB97C133}" dt="2023-09-07T16:00:40.107" v="912" actId="26606"/>
          <ac:spMkLst>
            <pc:docMk/>
            <pc:sldMk cId="2642601733" sldId="2997"/>
            <ac:spMk id="49" creationId="{4EA8ACEA-5B4B-4AC6-A227-6A0E014A5A4E}"/>
          </ac:spMkLst>
        </pc:spChg>
        <pc:spChg chg="add">
          <ac:chgData name="Michael Perkins" userId="5e49ef5f-2bb0-42fc-928d-439b187145b9" providerId="ADAL" clId="{234730D0-7C69-4FBB-82B9-4C23FB97C133}" dt="2023-09-07T16:00:40.107" v="912" actId="26606"/>
          <ac:spMkLst>
            <pc:docMk/>
            <pc:sldMk cId="2642601733" sldId="2997"/>
            <ac:spMk id="51" creationId="{2E54BE42-0A76-4E08-8E93-933FEE5759D2}"/>
          </ac:spMkLst>
        </pc:spChg>
        <pc:spChg chg="add">
          <ac:chgData name="Michael Perkins" userId="5e49ef5f-2bb0-42fc-928d-439b187145b9" providerId="ADAL" clId="{234730D0-7C69-4FBB-82B9-4C23FB97C133}" dt="2023-09-07T16:00:40.107" v="912" actId="26606"/>
          <ac:spMkLst>
            <pc:docMk/>
            <pc:sldMk cId="2642601733" sldId="2997"/>
            <ac:spMk id="53" creationId="{BC170363-AD0C-449E-B5CC-30A2282471E3}"/>
          </ac:spMkLst>
        </pc:spChg>
        <pc:spChg chg="add">
          <ac:chgData name="Michael Perkins" userId="5e49ef5f-2bb0-42fc-928d-439b187145b9" providerId="ADAL" clId="{234730D0-7C69-4FBB-82B9-4C23FB97C133}" dt="2023-09-07T16:00:40.107" v="912" actId="26606"/>
          <ac:spMkLst>
            <pc:docMk/>
            <pc:sldMk cId="2642601733" sldId="2997"/>
            <ac:spMk id="55" creationId="{1F63DF7C-AFED-49CB-8FAF-B69387E9C35F}"/>
          </ac:spMkLst>
        </pc:spChg>
        <pc:picChg chg="mod">
          <ac:chgData name="Michael Perkins" userId="5e49ef5f-2bb0-42fc-928d-439b187145b9" providerId="ADAL" clId="{234730D0-7C69-4FBB-82B9-4C23FB97C133}" dt="2023-09-07T16:01:11.114" v="922" actId="1037"/>
          <ac:picMkLst>
            <pc:docMk/>
            <pc:sldMk cId="2642601733" sldId="2997"/>
            <ac:picMk id="3" creationId="{C7E9A957-8158-2A31-D4FC-CE3703BFA4E3}"/>
          </ac:picMkLst>
        </pc:picChg>
        <pc:picChg chg="add mod ord">
          <ac:chgData name="Michael Perkins" userId="5e49ef5f-2bb0-42fc-928d-439b187145b9" providerId="ADAL" clId="{234730D0-7C69-4FBB-82B9-4C23FB97C133}" dt="2023-09-07T16:01:23.166" v="925" actId="14100"/>
          <ac:picMkLst>
            <pc:docMk/>
            <pc:sldMk cId="2642601733" sldId="2997"/>
            <ac:picMk id="4" creationId="{D254BEDB-518C-DF11-1BC1-2328E11F081D}"/>
          </ac:picMkLst>
        </pc:picChg>
        <pc:picChg chg="mod ord">
          <ac:chgData name="Michael Perkins" userId="5e49ef5f-2bb0-42fc-928d-439b187145b9" providerId="ADAL" clId="{234730D0-7C69-4FBB-82B9-4C23FB97C133}" dt="2023-09-07T16:00:40.107" v="912" actId="26606"/>
          <ac:picMkLst>
            <pc:docMk/>
            <pc:sldMk cId="2642601733" sldId="2997"/>
            <ac:picMk id="5" creationId="{A52FD33F-58E8-E554-9A7E-832D35889C42}"/>
          </ac:picMkLst>
        </pc:picChg>
        <pc:picChg chg="del">
          <ac:chgData name="Michael Perkins" userId="5e49ef5f-2bb0-42fc-928d-439b187145b9" providerId="ADAL" clId="{234730D0-7C69-4FBB-82B9-4C23FB97C133}" dt="2023-09-07T16:00:40.107" v="912" actId="26606"/>
          <ac:picMkLst>
            <pc:docMk/>
            <pc:sldMk cId="2642601733" sldId="2997"/>
            <ac:picMk id="26" creationId="{AA085689-791F-4B8F-9F30-12415B97D366}"/>
          </ac:picMkLst>
        </pc:picChg>
        <pc:picChg chg="del">
          <ac:chgData name="Michael Perkins" userId="5e49ef5f-2bb0-42fc-928d-439b187145b9" providerId="ADAL" clId="{234730D0-7C69-4FBB-82B9-4C23FB97C133}" dt="2023-09-07T16:00:40.107" v="912" actId="26606"/>
          <ac:picMkLst>
            <pc:docMk/>
            <pc:sldMk cId="2642601733" sldId="2997"/>
            <ac:picMk id="27" creationId="{AA3FED7F-6821-47C0-A464-E9278B24129E}"/>
          </ac:picMkLst>
        </pc:picChg>
        <pc:picChg chg="del">
          <ac:chgData name="Michael Perkins" userId="5e49ef5f-2bb0-42fc-928d-439b187145b9" providerId="ADAL" clId="{234730D0-7C69-4FBB-82B9-4C23FB97C133}" dt="2023-09-07T16:00:40.107" v="912" actId="26606"/>
          <ac:picMkLst>
            <pc:docMk/>
            <pc:sldMk cId="2642601733" sldId="2997"/>
            <ac:picMk id="29" creationId="{561B34F5-88E5-4711-BC16-3005C29AD7C6}"/>
          </ac:picMkLst>
        </pc:picChg>
        <pc:picChg chg="del">
          <ac:chgData name="Michael Perkins" userId="5e49ef5f-2bb0-42fc-928d-439b187145b9" providerId="ADAL" clId="{234730D0-7C69-4FBB-82B9-4C23FB97C133}" dt="2023-09-07T16:00:40.107" v="912" actId="26606"/>
          <ac:picMkLst>
            <pc:docMk/>
            <pc:sldMk cId="2642601733" sldId="2997"/>
            <ac:picMk id="30" creationId="{4F3661D0-2268-4D3E-88BA-0647BCBE33AF}"/>
          </ac:picMkLst>
        </pc:picChg>
        <pc:picChg chg="add">
          <ac:chgData name="Michael Perkins" userId="5e49ef5f-2bb0-42fc-928d-439b187145b9" providerId="ADAL" clId="{234730D0-7C69-4FBB-82B9-4C23FB97C133}" dt="2023-09-07T16:00:40.107" v="912" actId="26606"/>
          <ac:picMkLst>
            <pc:docMk/>
            <pc:sldMk cId="2642601733" sldId="2997"/>
            <ac:picMk id="37" creationId="{412E3267-7ABE-412B-8580-47EC0D1F61FE}"/>
          </ac:picMkLst>
        </pc:picChg>
        <pc:picChg chg="add">
          <ac:chgData name="Michael Perkins" userId="5e49ef5f-2bb0-42fc-928d-439b187145b9" providerId="ADAL" clId="{234730D0-7C69-4FBB-82B9-4C23FB97C133}" dt="2023-09-07T16:00:40.107" v="912" actId="26606"/>
          <ac:picMkLst>
            <pc:docMk/>
            <pc:sldMk cId="2642601733" sldId="2997"/>
            <ac:picMk id="39" creationId="{20B62C5A-2250-4380-AB23-DB87446CCED0}"/>
          </ac:picMkLst>
        </pc:picChg>
        <pc:picChg chg="add">
          <ac:chgData name="Michael Perkins" userId="5e49ef5f-2bb0-42fc-928d-439b187145b9" providerId="ADAL" clId="{234730D0-7C69-4FBB-82B9-4C23FB97C133}" dt="2023-09-07T16:00:40.107" v="912" actId="26606"/>
          <ac:picMkLst>
            <pc:docMk/>
            <pc:sldMk cId="2642601733" sldId="2997"/>
            <ac:picMk id="43" creationId="{D35DA97D-88F8-4249-B650-4FC9FD50A382}"/>
          </ac:picMkLst>
        </pc:picChg>
        <pc:picChg chg="add">
          <ac:chgData name="Michael Perkins" userId="5e49ef5f-2bb0-42fc-928d-439b187145b9" providerId="ADAL" clId="{234730D0-7C69-4FBB-82B9-4C23FB97C133}" dt="2023-09-07T16:00:40.107" v="912" actId="26606"/>
          <ac:picMkLst>
            <pc:docMk/>
            <pc:sldMk cId="2642601733" sldId="2997"/>
            <ac:picMk id="45" creationId="{43F38673-6E30-4BAE-AC67-0B283EBF4291}"/>
          </ac:picMkLst>
        </pc:picChg>
      </pc:sldChg>
      <pc:sldChg chg="del">
        <pc:chgData name="Michael Perkins" userId="5e49ef5f-2bb0-42fc-928d-439b187145b9" providerId="ADAL" clId="{234730D0-7C69-4FBB-82B9-4C23FB97C133}" dt="2023-09-06T13:22:41.630" v="384" actId="47"/>
        <pc:sldMkLst>
          <pc:docMk/>
          <pc:sldMk cId="2470391101" sldId="2998"/>
        </pc:sldMkLst>
      </pc:sldChg>
      <pc:sldChg chg="del">
        <pc:chgData name="Michael Perkins" userId="5e49ef5f-2bb0-42fc-928d-439b187145b9" providerId="ADAL" clId="{234730D0-7C69-4FBB-82B9-4C23FB97C133}" dt="2023-09-06T13:26:46.805" v="423" actId="2696"/>
        <pc:sldMkLst>
          <pc:docMk/>
          <pc:sldMk cId="2133187935" sldId="2999"/>
        </pc:sldMkLst>
      </pc:sldChg>
      <pc:sldChg chg="addSp delSp modSp mod">
        <pc:chgData name="Michael Perkins" userId="5e49ef5f-2bb0-42fc-928d-439b187145b9" providerId="ADAL" clId="{234730D0-7C69-4FBB-82B9-4C23FB97C133}" dt="2023-09-07T15:19:54.539" v="906" actId="20577"/>
        <pc:sldMkLst>
          <pc:docMk/>
          <pc:sldMk cId="4247706228" sldId="11123"/>
        </pc:sldMkLst>
        <pc:spChg chg="mod">
          <ac:chgData name="Michael Perkins" userId="5e49ef5f-2bb0-42fc-928d-439b187145b9" providerId="ADAL" clId="{234730D0-7C69-4FBB-82B9-4C23FB97C133}" dt="2023-09-07T15:19:54.539" v="906" actId="20577"/>
          <ac:spMkLst>
            <pc:docMk/>
            <pc:sldMk cId="4247706228" sldId="11123"/>
            <ac:spMk id="13" creationId="{7485890F-443F-F244-9DC8-7A608466BF4A}"/>
          </ac:spMkLst>
        </pc:spChg>
        <pc:picChg chg="add mod">
          <ac:chgData name="Michael Perkins" userId="5e49ef5f-2bb0-42fc-928d-439b187145b9" providerId="ADAL" clId="{234730D0-7C69-4FBB-82B9-4C23FB97C133}" dt="2023-09-06T13:07:22.334" v="148" actId="1076"/>
          <ac:picMkLst>
            <pc:docMk/>
            <pc:sldMk cId="4247706228" sldId="11123"/>
            <ac:picMk id="4" creationId="{ABF226FA-CC2E-FDF7-813B-4D07F4FCF5AE}"/>
          </ac:picMkLst>
        </pc:picChg>
        <pc:picChg chg="add mod">
          <ac:chgData name="Michael Perkins" userId="5e49ef5f-2bb0-42fc-928d-439b187145b9" providerId="ADAL" clId="{234730D0-7C69-4FBB-82B9-4C23FB97C133}" dt="2023-09-07T15:18:24.404" v="897" actId="1038"/>
          <ac:picMkLst>
            <pc:docMk/>
            <pc:sldMk cId="4247706228" sldId="11123"/>
            <ac:picMk id="14" creationId="{4366C970-18D7-D78E-219B-6E1C5DB5653D}"/>
          </ac:picMkLst>
        </pc:picChg>
        <pc:picChg chg="del">
          <ac:chgData name="Michael Perkins" userId="5e49ef5f-2bb0-42fc-928d-439b187145b9" providerId="ADAL" clId="{234730D0-7C69-4FBB-82B9-4C23FB97C133}" dt="2023-09-06T13:07:04.919" v="146" actId="478"/>
          <ac:picMkLst>
            <pc:docMk/>
            <pc:sldMk cId="4247706228" sldId="11123"/>
            <ac:picMk id="18" creationId="{9A0F9A1F-BCA6-8446-AE2A-D6280F0EA44A}"/>
          </ac:picMkLst>
        </pc:picChg>
      </pc:sldChg>
      <pc:sldChg chg="addSp modSp new del">
        <pc:chgData name="Michael Perkins" userId="5e49ef5f-2bb0-42fc-928d-439b187145b9" providerId="ADAL" clId="{234730D0-7C69-4FBB-82B9-4C23FB97C133}" dt="2023-09-06T13:23:30.510" v="387" actId="47"/>
        <pc:sldMkLst>
          <pc:docMk/>
          <pc:sldMk cId="1960940544" sldId="11140"/>
        </pc:sldMkLst>
        <pc:graphicFrameChg chg="add mod">
          <ac:chgData name="Michael Perkins" userId="5e49ef5f-2bb0-42fc-928d-439b187145b9" providerId="ADAL" clId="{234730D0-7C69-4FBB-82B9-4C23FB97C133}" dt="2023-09-06T13:16:53.815" v="364"/>
          <ac:graphicFrameMkLst>
            <pc:docMk/>
            <pc:sldMk cId="1960940544" sldId="11140"/>
            <ac:graphicFrameMk id="6" creationId="{C1C8D88E-7432-DEDC-B6F2-7CF34F972141}"/>
          </ac:graphicFrameMkLst>
        </pc:graphicFrameChg>
      </pc:sldChg>
      <pc:sldChg chg="del ord">
        <pc:chgData name="Michael Perkins" userId="5e49ef5f-2bb0-42fc-928d-439b187145b9" providerId="ADAL" clId="{234730D0-7C69-4FBB-82B9-4C23FB97C133}" dt="2023-09-06T13:21:45.921" v="381" actId="47"/>
        <pc:sldMkLst>
          <pc:docMk/>
          <pc:sldMk cId="2977186457" sldId="11141"/>
        </pc:sldMkLst>
      </pc:sldChg>
      <pc:sldChg chg="ord">
        <pc:chgData name="Michael Perkins" userId="5e49ef5f-2bb0-42fc-928d-439b187145b9" providerId="ADAL" clId="{234730D0-7C69-4FBB-82B9-4C23FB97C133}" dt="2023-09-06T13:21:03.331" v="378"/>
        <pc:sldMkLst>
          <pc:docMk/>
          <pc:sldMk cId="3112685488" sldId="11142"/>
        </pc:sldMkLst>
      </pc:sldChg>
      <pc:sldChg chg="ord">
        <pc:chgData name="Michael Perkins" userId="5e49ef5f-2bb0-42fc-928d-439b187145b9" providerId="ADAL" clId="{234730D0-7C69-4FBB-82B9-4C23FB97C133}" dt="2023-09-06T13:18:31.442" v="366"/>
        <pc:sldMkLst>
          <pc:docMk/>
          <pc:sldMk cId="2755057807" sldId="11143"/>
        </pc:sldMkLst>
      </pc:sldChg>
      <pc:sldChg chg="ord">
        <pc:chgData name="Michael Perkins" userId="5e49ef5f-2bb0-42fc-928d-439b187145b9" providerId="ADAL" clId="{234730D0-7C69-4FBB-82B9-4C23FB97C133}" dt="2023-09-06T13:18:57.149" v="368"/>
        <pc:sldMkLst>
          <pc:docMk/>
          <pc:sldMk cId="945393167" sldId="11144"/>
        </pc:sldMkLst>
      </pc:sldChg>
      <pc:sldChg chg="del">
        <pc:chgData name="Michael Perkins" userId="5e49ef5f-2bb0-42fc-928d-439b187145b9" providerId="ADAL" clId="{234730D0-7C69-4FBB-82B9-4C23FB97C133}" dt="2023-09-06T13:24:21.760" v="390" actId="47"/>
        <pc:sldMkLst>
          <pc:docMk/>
          <pc:sldMk cId="2604348477" sldId="11145"/>
        </pc:sldMkLst>
      </pc:sldChg>
      <pc:sldChg chg="addSp modSp new mod setBg">
        <pc:chgData name="Michael Perkins" userId="5e49ef5f-2bb0-42fc-928d-439b187145b9" providerId="ADAL" clId="{234730D0-7C69-4FBB-82B9-4C23FB97C133}" dt="2023-09-06T14:10:00.646" v="887" actId="1035"/>
        <pc:sldMkLst>
          <pc:docMk/>
          <pc:sldMk cId="4204973190" sldId="11145"/>
        </pc:sldMkLst>
        <pc:spChg chg="mod">
          <ac:chgData name="Michael Perkins" userId="5e49ef5f-2bb0-42fc-928d-439b187145b9" providerId="ADAL" clId="{234730D0-7C69-4FBB-82B9-4C23FB97C133}" dt="2023-09-06T14:10:00.646" v="887" actId="1035"/>
          <ac:spMkLst>
            <pc:docMk/>
            <pc:sldMk cId="4204973190" sldId="11145"/>
            <ac:spMk id="2" creationId="{8D4B8A9D-A43E-196C-52A5-E37B07E74F6B}"/>
          </ac:spMkLst>
        </pc:spChg>
        <pc:spChg chg="mod">
          <ac:chgData name="Michael Perkins" userId="5e49ef5f-2bb0-42fc-928d-439b187145b9" providerId="ADAL" clId="{234730D0-7C69-4FBB-82B9-4C23FB97C133}" dt="2023-09-06T14:05:24.678" v="879" actId="1076"/>
          <ac:spMkLst>
            <pc:docMk/>
            <pc:sldMk cId="4204973190" sldId="11145"/>
            <ac:spMk id="3" creationId="{818C7CB5-AE41-74A4-6FC5-77C555799C36}"/>
          </ac:spMkLst>
        </pc:spChg>
        <pc:spChg chg="mod ord">
          <ac:chgData name="Michael Perkins" userId="5e49ef5f-2bb0-42fc-928d-439b187145b9" providerId="ADAL" clId="{234730D0-7C69-4FBB-82B9-4C23FB97C133}" dt="2023-09-06T14:02:35.512" v="856" actId="26606"/>
          <ac:spMkLst>
            <pc:docMk/>
            <pc:sldMk cId="4204973190" sldId="11145"/>
            <ac:spMk id="4" creationId="{13DDD1C7-B815-0A15-FA23-891A9FC39CF8}"/>
          </ac:spMkLst>
        </pc:spChg>
        <pc:grpChg chg="add">
          <ac:chgData name="Michael Perkins" userId="5e49ef5f-2bb0-42fc-928d-439b187145b9" providerId="ADAL" clId="{234730D0-7C69-4FBB-82B9-4C23FB97C133}" dt="2023-09-06T14:02:35.512" v="856" actId="26606"/>
          <ac:grpSpMkLst>
            <pc:docMk/>
            <pc:sldMk cId="4204973190" sldId="11145"/>
            <ac:grpSpMk id="10" creationId="{6258F736-B256-8039-9DC6-F4E49A5C5AD5}"/>
          </ac:grpSpMkLst>
        </pc:grpChg>
        <pc:picChg chg="add mod">
          <ac:chgData name="Michael Perkins" userId="5e49ef5f-2bb0-42fc-928d-439b187145b9" providerId="ADAL" clId="{234730D0-7C69-4FBB-82B9-4C23FB97C133}" dt="2023-09-06T14:02:42.593" v="857" actId="14100"/>
          <ac:picMkLst>
            <pc:docMk/>
            <pc:sldMk cId="4204973190" sldId="11145"/>
            <ac:picMk id="5" creationId="{0403526B-38E8-D4EF-1102-BC5292BBAA85}"/>
          </ac:picMkLst>
        </pc:picChg>
      </pc:sldChg>
      <pc:sldChg chg="addSp delSp modSp new mod setBg addAnim delAnim">
        <pc:chgData name="Michael Perkins" userId="5e49ef5f-2bb0-42fc-928d-439b187145b9" providerId="ADAL" clId="{234730D0-7C69-4FBB-82B9-4C23FB97C133}" dt="2023-09-07T17:27:45.281" v="2224" actId="20577"/>
        <pc:sldMkLst>
          <pc:docMk/>
          <pc:sldMk cId="1786787385" sldId="11146"/>
        </pc:sldMkLst>
        <pc:spChg chg="mod">
          <ac:chgData name="Michael Perkins" userId="5e49ef5f-2bb0-42fc-928d-439b187145b9" providerId="ADAL" clId="{234730D0-7C69-4FBB-82B9-4C23FB97C133}" dt="2023-09-07T17:27:11.411" v="2213" actId="26606"/>
          <ac:spMkLst>
            <pc:docMk/>
            <pc:sldMk cId="1786787385" sldId="11146"/>
            <ac:spMk id="2" creationId="{FB8ACF81-3A89-FC7E-8D96-8027109328CD}"/>
          </ac:spMkLst>
        </pc:spChg>
        <pc:spChg chg="mod">
          <ac:chgData name="Michael Perkins" userId="5e49ef5f-2bb0-42fc-928d-439b187145b9" providerId="ADAL" clId="{234730D0-7C69-4FBB-82B9-4C23FB97C133}" dt="2023-09-07T17:27:45.281" v="2224" actId="20577"/>
          <ac:spMkLst>
            <pc:docMk/>
            <pc:sldMk cId="1786787385" sldId="11146"/>
            <ac:spMk id="3" creationId="{1F5CE354-8240-89FA-E4CB-C9B95A43DA51}"/>
          </ac:spMkLst>
        </pc:spChg>
        <pc:spChg chg="mod ord">
          <ac:chgData name="Michael Perkins" userId="5e49ef5f-2bb0-42fc-928d-439b187145b9" providerId="ADAL" clId="{234730D0-7C69-4FBB-82B9-4C23FB97C133}" dt="2023-09-07T16:09:59.358" v="1148" actId="26606"/>
          <ac:spMkLst>
            <pc:docMk/>
            <pc:sldMk cId="1786787385" sldId="11146"/>
            <ac:spMk id="4" creationId="{0F33C805-C4BF-E825-4171-D8109C43A484}"/>
          </ac:spMkLst>
        </pc:spChg>
        <pc:spChg chg="add del">
          <ac:chgData name="Michael Perkins" userId="5e49ef5f-2bb0-42fc-928d-439b187145b9" providerId="ADAL" clId="{234730D0-7C69-4FBB-82B9-4C23FB97C133}" dt="2023-09-07T16:09:59.352" v="1147" actId="26606"/>
          <ac:spMkLst>
            <pc:docMk/>
            <pc:sldMk cId="1786787385" sldId="11146"/>
            <ac:spMk id="10" creationId="{5964CBE2-084A-47DF-A704-CF5F6217B569}"/>
          </ac:spMkLst>
        </pc:spChg>
        <pc:spChg chg="add del">
          <ac:chgData name="Michael Perkins" userId="5e49ef5f-2bb0-42fc-928d-439b187145b9" providerId="ADAL" clId="{234730D0-7C69-4FBB-82B9-4C23FB97C133}" dt="2023-09-07T16:09:59.352" v="1147" actId="26606"/>
          <ac:spMkLst>
            <pc:docMk/>
            <pc:sldMk cId="1786787385" sldId="11146"/>
            <ac:spMk id="12" creationId="{686A5CBB-E03B-4019-8BCD-78975D39E48C}"/>
          </ac:spMkLst>
        </pc:spChg>
        <pc:spChg chg="add del">
          <ac:chgData name="Michael Perkins" userId="5e49ef5f-2bb0-42fc-928d-439b187145b9" providerId="ADAL" clId="{234730D0-7C69-4FBB-82B9-4C23FB97C133}" dt="2023-09-07T16:09:59.352" v="1147" actId="26606"/>
          <ac:spMkLst>
            <pc:docMk/>
            <pc:sldMk cId="1786787385" sldId="11146"/>
            <ac:spMk id="14" creationId="{94993204-9792-4E61-A83C-73D4379E2B1C}"/>
          </ac:spMkLst>
        </pc:spChg>
        <pc:spChg chg="add">
          <ac:chgData name="Michael Perkins" userId="5e49ef5f-2bb0-42fc-928d-439b187145b9" providerId="ADAL" clId="{234730D0-7C69-4FBB-82B9-4C23FB97C133}" dt="2023-09-07T17:27:11.411" v="2213" actId="26606"/>
          <ac:spMkLst>
            <pc:docMk/>
            <pc:sldMk cId="1786787385" sldId="11146"/>
            <ac:spMk id="23" creationId="{DF8BC164-E230-753F-2C7E-B4EE7BA77CF1}"/>
          </ac:spMkLst>
        </pc:spChg>
        <pc:picChg chg="add mod">
          <ac:chgData name="Michael Perkins" userId="5e49ef5f-2bb0-42fc-928d-439b187145b9" providerId="ADAL" clId="{234730D0-7C69-4FBB-82B9-4C23FB97C133}" dt="2023-09-07T17:27:11.411" v="2213" actId="26606"/>
          <ac:picMkLst>
            <pc:docMk/>
            <pc:sldMk cId="1786787385" sldId="11146"/>
            <ac:picMk id="5" creationId="{3A901A8B-35A9-5A32-5FB7-36CE4BF4C9C1}"/>
          </ac:picMkLst>
        </pc:picChg>
        <pc:cxnChg chg="add del">
          <ac:chgData name="Michael Perkins" userId="5e49ef5f-2bb0-42fc-928d-439b187145b9" providerId="ADAL" clId="{234730D0-7C69-4FBB-82B9-4C23FB97C133}" dt="2023-09-07T17:27:11.411" v="2213" actId="26606"/>
          <ac:cxnSpMkLst>
            <pc:docMk/>
            <pc:sldMk cId="1786787385" sldId="11146"/>
            <ac:cxnSpMk id="16" creationId="{FC23E3B9-5ABF-58B3-E2B0-E9A5DAA90037}"/>
          </ac:cxnSpMkLst>
        </pc:cxnChg>
        <pc:cxnChg chg="add">
          <ac:chgData name="Michael Perkins" userId="5e49ef5f-2bb0-42fc-928d-439b187145b9" providerId="ADAL" clId="{234730D0-7C69-4FBB-82B9-4C23FB97C133}" dt="2023-09-07T17:27:11.411" v="2213" actId="26606"/>
          <ac:cxnSpMkLst>
            <pc:docMk/>
            <pc:sldMk cId="1786787385" sldId="11146"/>
            <ac:cxnSpMk id="21" creationId="{FC23E3B9-5ABF-58B3-E2B0-E9A5DAA90037}"/>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7A01F7B9-309B-4ABA-9AB6-9D5459ED5BEE}" type="datetimeFigureOut">
              <a:rPr lang="en-US" smtClean="0"/>
              <a:t>9/6/2023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7FF86395-ECD1-4832-A9A9-759369CF7B9C}" type="slidenum">
              <a:rPr lang="en-US" smtClean="0"/>
              <a:t>‹#›</a:t>
            </a:fld>
            <a:endParaRPr lang="en-US"/>
          </a:p>
        </p:txBody>
      </p:sp>
    </p:spTree>
    <p:extLst>
      <p:ext uri="{BB962C8B-B14F-4D97-AF65-F5344CB8AC3E}">
        <p14:creationId xmlns:p14="http://schemas.microsoft.com/office/powerpoint/2010/main" val="3882024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l" defTabSz="942289" hangingPunct="0">
              <a:defRPr/>
            </a:pPr>
            <a:fld id="{1EF1FE59-E024-49EC-8EAD-5297B1E31EC7}" type="slidenum">
              <a:rPr lang="en-US" sz="1900" kern="0">
                <a:solidFill>
                  <a:srgbClr val="000000"/>
                </a:solidFill>
                <a:latin typeface="Tw Cen MT"/>
                <a:sym typeface="Tw Cen MT"/>
              </a:rPr>
              <a:pPr algn="l" defTabSz="942289" hangingPunct="0">
                <a:defRPr/>
              </a:pPr>
              <a:t>28</a:t>
            </a:fld>
            <a:endParaRPr lang="en-US" sz="1900" kern="0" dirty="0">
              <a:solidFill>
                <a:srgbClr val="000000"/>
              </a:solidFill>
              <a:latin typeface="Tw Cen MT"/>
              <a:sym typeface="Tw Cen MT"/>
            </a:endParaRPr>
          </a:p>
        </p:txBody>
      </p:sp>
    </p:spTree>
    <p:extLst>
      <p:ext uri="{BB962C8B-B14F-4D97-AF65-F5344CB8AC3E}">
        <p14:creationId xmlns:p14="http://schemas.microsoft.com/office/powerpoint/2010/main" val="1342255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53107A-F338-3D42-A16E-DC77810369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77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53107A-F338-3D42-A16E-DC77810369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0377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53107A-F338-3D42-A16E-DC778103691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5925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4" Type="http://schemas.openxmlformats.org/officeDocument/2006/relationships/image" Target="../media/image2.em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5256" y="1447802"/>
            <a:ext cx="8827957"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5256" y="4777380"/>
            <a:ext cx="8827957"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44E43D8-BD17-4786-B315-8BA6CF20D499}" type="slidenum">
              <a:rPr lang="en-US" smtClean="0"/>
              <a:pPr>
                <a:defRPr/>
              </a:pPr>
              <a:t>‹#›</a:t>
            </a:fld>
            <a:endParaRPr lang="en-US" dirty="0"/>
          </a:p>
        </p:txBody>
      </p:sp>
    </p:spTree>
    <p:extLst>
      <p:ext uri="{BB962C8B-B14F-4D97-AF65-F5344CB8AC3E}">
        <p14:creationId xmlns:p14="http://schemas.microsoft.com/office/powerpoint/2010/main" val="37659962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8" y="4800587"/>
            <a:ext cx="8827956"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5256" y="685800"/>
            <a:ext cx="8827957"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7" y="5367325"/>
            <a:ext cx="882795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3809246857"/>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6" y="1447800"/>
            <a:ext cx="8827957"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5256" y="3657600"/>
            <a:ext cx="8827957"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248674070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5213" y="1447801"/>
            <a:ext cx="800139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9374" y="3765449"/>
            <a:ext cx="7266495"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5256" y="4350657"/>
            <a:ext cx="8827957"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
        <p:nvSpPr>
          <p:cNvPr id="9" name="TextBox 8"/>
          <p:cNvSpPr txBox="1"/>
          <p:nvPr/>
        </p:nvSpPr>
        <p:spPr>
          <a:xfrm>
            <a:off x="898530" y="971253"/>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9332921" y="2613787"/>
            <a:ext cx="80212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4186559651"/>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5255" y="3124201"/>
            <a:ext cx="88279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216959415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3113" y="1981200"/>
            <a:ext cx="294763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633" y="2667000"/>
            <a:ext cx="2928112"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4672" y="1981200"/>
            <a:ext cx="293700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4116" y="2667000"/>
            <a:ext cx="294756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1981200"/>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6556" y="2667000"/>
            <a:ext cx="2932877"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84207171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633" y="4250949"/>
            <a:ext cx="294081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633" y="2209800"/>
            <a:ext cx="294081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633" y="4827213"/>
            <a:ext cx="294081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90389" y="4250949"/>
            <a:ext cx="293128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90388" y="2209800"/>
            <a:ext cx="293128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9035" y="4827212"/>
            <a:ext cx="29351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6556" y="4250949"/>
            <a:ext cx="293287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6555" y="2209800"/>
            <a:ext cx="2932877"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6433" y="4827210"/>
            <a:ext cx="293676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711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404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204130861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F33B4159-A86E-4DE3-9030-BC32536C4937}" type="slidenum">
              <a:rPr lang="en-US" smtClean="0"/>
              <a:pPr>
                <a:defRPr/>
              </a:pPr>
              <a:t>‹#›</a:t>
            </a:fld>
            <a:endParaRPr lang="en-US" dirty="0"/>
          </a:p>
        </p:txBody>
      </p:sp>
    </p:spTree>
    <p:extLst>
      <p:ext uri="{BB962C8B-B14F-4D97-AF65-F5344CB8AC3E}">
        <p14:creationId xmlns:p14="http://schemas.microsoft.com/office/powerpoint/2010/main" val="3692248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6377" y="430215"/>
            <a:ext cx="1753057"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633" y="773205"/>
            <a:ext cx="7425083"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CD5006D9-9D35-481F-A2A6-28700273C5FB}" type="slidenum">
              <a:rPr lang="en-US" smtClean="0"/>
              <a:pPr>
                <a:defRPr/>
              </a:pPr>
              <a:t>‹#›</a:t>
            </a:fld>
            <a:endParaRPr lang="en-US" dirty="0"/>
          </a:p>
        </p:txBody>
      </p:sp>
    </p:spTree>
    <p:extLst>
      <p:ext uri="{BB962C8B-B14F-4D97-AF65-F5344CB8AC3E}">
        <p14:creationId xmlns:p14="http://schemas.microsoft.com/office/powerpoint/2010/main" val="1560788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ubtitle Only_Purple">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E9065142-D5F6-2247-8914-8532F440046F}"/>
              </a:ext>
            </a:extLst>
          </p:cNvPr>
          <p:cNvSpPr/>
          <p:nvPr userDrawn="1"/>
        </p:nvSpPr>
        <p:spPr>
          <a:xfrm>
            <a:off x="11643557" y="1"/>
            <a:ext cx="548756" cy="6857615"/>
          </a:xfrm>
          <a:custGeom>
            <a:avLst/>
            <a:gdLst/>
            <a:ahLst/>
            <a:cxnLst/>
            <a:rect l="l" t="t" r="r" b="b"/>
            <a:pathLst>
              <a:path w="904875" h="11308715">
                <a:moveTo>
                  <a:pt x="904349" y="0"/>
                </a:moveTo>
                <a:lnTo>
                  <a:pt x="0" y="0"/>
                </a:lnTo>
                <a:lnTo>
                  <a:pt x="0" y="11308556"/>
                </a:lnTo>
                <a:lnTo>
                  <a:pt x="904349" y="11308556"/>
                </a:lnTo>
                <a:lnTo>
                  <a:pt x="904349" y="0"/>
                </a:lnTo>
                <a:close/>
              </a:path>
            </a:pathLst>
          </a:custGeom>
          <a:solidFill>
            <a:srgbClr val="FFDC34"/>
          </a:solidFill>
        </p:spPr>
        <p:txBody>
          <a:bodyPr wrap="square" lIns="0" tIns="0" rIns="0" bIns="0" rtlCol="0"/>
          <a:lstStyle/>
          <a:p>
            <a:endParaRPr sz="819" dirty="0"/>
          </a:p>
        </p:txBody>
      </p:sp>
      <p:sp>
        <p:nvSpPr>
          <p:cNvPr id="15" name="object 3">
            <a:extLst>
              <a:ext uri="{FF2B5EF4-FFF2-40B4-BE49-F238E27FC236}">
                <a16:creationId xmlns:a16="http://schemas.microsoft.com/office/drawing/2014/main" id="{D6DD737C-628A-714C-9D17-705D709E9549}"/>
              </a:ext>
            </a:extLst>
          </p:cNvPr>
          <p:cNvSpPr txBox="1">
            <a:spLocks noGrp="1"/>
          </p:cNvSpPr>
          <p:nvPr>
            <p:ph type="title"/>
          </p:nvPr>
        </p:nvSpPr>
        <p:spPr>
          <a:xfrm>
            <a:off x="824202" y="506082"/>
            <a:ext cx="9888033" cy="572016"/>
          </a:xfrm>
          <a:prstGeom prst="rect">
            <a:avLst/>
          </a:prstGeom>
        </p:spPr>
        <p:txBody>
          <a:bodyPr vert="horz" wrap="square" lIns="0" tIns="12065" rIns="0" bIns="0" rtlCol="0">
            <a:spAutoFit/>
          </a:bodyPr>
          <a:lstStyle>
            <a:lvl1pPr marL="12700">
              <a:lnSpc>
                <a:spcPct val="100000"/>
              </a:lnSpc>
              <a:spcBef>
                <a:spcPts val="95"/>
              </a:spcBef>
              <a:defRPr sz="3638"/>
            </a:lvl1pPr>
          </a:lstStyle>
          <a:p>
            <a:pPr marL="12700">
              <a:lnSpc>
                <a:spcPct val="100000"/>
              </a:lnSpc>
              <a:spcBef>
                <a:spcPts val="95"/>
              </a:spcBef>
            </a:pPr>
            <a:r>
              <a:rPr lang="en-US" spc="-116"/>
              <a:t>Click to edit Master title style</a:t>
            </a:r>
            <a:endParaRPr spc="-116"/>
          </a:p>
        </p:txBody>
      </p:sp>
      <p:sp>
        <p:nvSpPr>
          <p:cNvPr id="16" name="Text Placeholder 20">
            <a:extLst>
              <a:ext uri="{FF2B5EF4-FFF2-40B4-BE49-F238E27FC236}">
                <a16:creationId xmlns:a16="http://schemas.microsoft.com/office/drawing/2014/main" id="{4CC2AA49-DE27-5049-AF78-1C4BC83D1A49}"/>
              </a:ext>
            </a:extLst>
          </p:cNvPr>
          <p:cNvSpPr>
            <a:spLocks noGrp="1"/>
          </p:cNvSpPr>
          <p:nvPr>
            <p:ph type="body" sz="quarter" idx="16" hasCustomPrompt="1"/>
          </p:nvPr>
        </p:nvSpPr>
        <p:spPr>
          <a:xfrm>
            <a:off x="824201" y="1258899"/>
            <a:ext cx="9887304" cy="391236"/>
          </a:xfrm>
        </p:spPr>
        <p:txBody>
          <a:bodyPr/>
          <a:lstStyle>
            <a:lvl1pPr>
              <a:defRPr sz="1637" baseline="0">
                <a:latin typeface="Arial" panose="020B0604020202020204" pitchFamily="34" charset="0"/>
              </a:defRPr>
            </a:lvl1pPr>
          </a:lstStyle>
          <a:p>
            <a:pPr lvl="0"/>
            <a:r>
              <a:rPr lang="en-US"/>
              <a:t>Click to add text</a:t>
            </a:r>
          </a:p>
        </p:txBody>
      </p:sp>
      <p:sp>
        <p:nvSpPr>
          <p:cNvPr id="9" name="Text Placeholder 7">
            <a:extLst>
              <a:ext uri="{FF2B5EF4-FFF2-40B4-BE49-F238E27FC236}">
                <a16:creationId xmlns:a16="http://schemas.microsoft.com/office/drawing/2014/main" id="{89C67825-E979-174C-BF17-87DCB1982FCC}"/>
              </a:ext>
            </a:extLst>
          </p:cNvPr>
          <p:cNvSpPr>
            <a:spLocks noGrp="1"/>
          </p:cNvSpPr>
          <p:nvPr>
            <p:ph type="body" sz="quarter" idx="25" hasCustomPrompt="1"/>
          </p:nvPr>
        </p:nvSpPr>
        <p:spPr>
          <a:xfrm>
            <a:off x="1527330" y="6398806"/>
            <a:ext cx="3268465" cy="152148"/>
          </a:xfrm>
        </p:spPr>
        <p:txBody>
          <a:bodyPr/>
          <a:lstStyle>
            <a:lvl1pPr>
              <a:defRPr sz="637" b="0" baseline="0">
                <a:latin typeface="Arial" panose="020B0604020202020204" pitchFamily="34" charset="0"/>
              </a:defRPr>
            </a:lvl1pPr>
          </a:lstStyle>
          <a:p>
            <a:pPr lvl="0"/>
            <a:r>
              <a:rPr lang="en-US"/>
              <a:t>Click to add sources</a:t>
            </a:r>
          </a:p>
        </p:txBody>
      </p:sp>
      <p:sp>
        <p:nvSpPr>
          <p:cNvPr id="10" name="Text Placeholder 9">
            <a:extLst>
              <a:ext uri="{FF2B5EF4-FFF2-40B4-BE49-F238E27FC236}">
                <a16:creationId xmlns:a16="http://schemas.microsoft.com/office/drawing/2014/main" id="{3836B3A4-8B32-E841-80AA-7F2EC412AB54}"/>
              </a:ext>
            </a:extLst>
          </p:cNvPr>
          <p:cNvSpPr>
            <a:spLocks noGrp="1"/>
          </p:cNvSpPr>
          <p:nvPr>
            <p:ph type="body" sz="quarter" idx="26" hasCustomPrompt="1"/>
          </p:nvPr>
        </p:nvSpPr>
        <p:spPr>
          <a:xfrm>
            <a:off x="850411" y="6398807"/>
            <a:ext cx="593224" cy="130645"/>
          </a:xfrm>
        </p:spPr>
        <p:txBody>
          <a:bodyPr/>
          <a:lstStyle>
            <a:lvl1pPr>
              <a:defRPr sz="637" b="1" i="0" baseline="0">
                <a:latin typeface="Arial" panose="020B0604020202020204" pitchFamily="34" charset="0"/>
              </a:defRPr>
            </a:lvl1pPr>
          </a:lstStyle>
          <a:p>
            <a:pPr lvl="0"/>
            <a:r>
              <a:rPr lang="en-US"/>
              <a:t>Source:</a:t>
            </a:r>
          </a:p>
        </p:txBody>
      </p:sp>
      <p:sp>
        <p:nvSpPr>
          <p:cNvPr id="11" name="Footer Placeholder 3">
            <a:extLst>
              <a:ext uri="{FF2B5EF4-FFF2-40B4-BE49-F238E27FC236}">
                <a16:creationId xmlns:a16="http://schemas.microsoft.com/office/drawing/2014/main" id="{3E695C8A-6424-41C7-8903-6871B25A805E}"/>
              </a:ext>
            </a:extLst>
          </p:cNvPr>
          <p:cNvSpPr txBox="1">
            <a:spLocks/>
          </p:cNvSpPr>
          <p:nvPr userDrawn="1"/>
        </p:nvSpPr>
        <p:spPr>
          <a:xfrm>
            <a:off x="8981006" y="6386296"/>
            <a:ext cx="2982652" cy="36484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637" b="1" dirty="0">
                <a:latin typeface="Arial" panose="020B0604020202020204" pitchFamily="34" charset="0"/>
                <a:cs typeface="Arial" panose="020B0604020202020204" pitchFamily="34" charset="0"/>
              </a:rPr>
              <a:t>GlobalFoundries</a:t>
            </a:r>
            <a:r>
              <a:rPr lang="en-US" sz="637" dirty="0">
                <a:latin typeface="Arial" panose="020B0604020202020204" pitchFamily="34" charset="0"/>
                <a:cs typeface="Arial" panose="020B0604020202020204" pitchFamily="34" charset="0"/>
              </a:rPr>
              <a:t> © 2021 All Rights Reserved       </a:t>
            </a:r>
            <a:fld id="{B6F15528-21DE-4FAA-801E-634DDDAF4B2B}" type="slidenum">
              <a:rPr lang="en-US" sz="637" b="1" smtClean="0">
                <a:latin typeface="Arial" panose="020B0604020202020204" pitchFamily="34" charset="0"/>
                <a:cs typeface="Arial" panose="020B0604020202020204" pitchFamily="34" charset="0"/>
              </a:rPr>
              <a:pPr algn="r"/>
              <a:t>‹#›</a:t>
            </a:fld>
            <a:endParaRPr lang="en-US" sz="637"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150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892969" y="446484"/>
            <a:ext cx="5000625" cy="2803922"/>
          </a:xfrm>
          <a:prstGeom prst="rect">
            <a:avLst/>
          </a:prstGeom>
        </p:spPr>
        <p:txBody>
          <a:bodyPr anchor="b"/>
          <a:lstStyle>
            <a:lvl1pPr>
              <a:defRPr sz="4200"/>
            </a:lvl1pPr>
          </a:lstStyle>
          <a:p>
            <a:pPr lvl="0">
              <a:defRPr sz="1800"/>
            </a:pPr>
            <a:r>
              <a:rPr sz="4200"/>
              <a:t>Title Text</a:t>
            </a:r>
          </a:p>
        </p:txBody>
      </p:sp>
      <p:sp>
        <p:nvSpPr>
          <p:cNvPr id="14" name="Shape 14"/>
          <p:cNvSpPr>
            <a:spLocks noGrp="1"/>
          </p:cNvSpPr>
          <p:nvPr>
            <p:ph type="body" idx="1"/>
          </p:nvPr>
        </p:nvSpPr>
        <p:spPr>
          <a:xfrm>
            <a:off x="892969" y="3348634"/>
            <a:ext cx="5000625" cy="2884289"/>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val="313898187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B4CF136-66CE-4CBF-A0C5-F4F53F47C550}" type="slidenum">
              <a:rPr lang="en-US" smtClean="0"/>
              <a:pPr>
                <a:defRPr/>
              </a:pPr>
              <a:t>‹#›</a:t>
            </a:fld>
            <a:endParaRPr lang="en-US" dirty="0"/>
          </a:p>
        </p:txBody>
      </p:sp>
    </p:spTree>
    <p:extLst>
      <p:ext uri="{BB962C8B-B14F-4D97-AF65-F5344CB8AC3E}">
        <p14:creationId xmlns:p14="http://schemas.microsoft.com/office/powerpoint/2010/main" val="2893840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ngle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1193" y="767949"/>
            <a:ext cx="11029616" cy="549579"/>
          </a:xfrm>
        </p:spPr>
        <p:txBody>
          <a:bodyPr/>
          <a:lstStyle>
            <a:lvl1pPr>
              <a:defRPr b="1" i="0">
                <a:solidFill>
                  <a:srgbClr val="004990"/>
                </a:solidFill>
                <a:latin typeface="DIN-Bold" pitchFamily="2" charset="0"/>
              </a:defRPr>
            </a:lvl1pPr>
          </a:lstStyle>
          <a:p>
            <a:r>
              <a:rPr lang="en-US" b="1" dirty="0">
                <a:latin typeface="DIN-Black" pitchFamily="2" charset="0"/>
              </a:rPr>
              <a:t>(INSERT TITLE IN DIN 28PT FONT)</a:t>
            </a:r>
            <a:endParaRPr lang="en-US" dirty="0"/>
          </a:p>
        </p:txBody>
      </p:sp>
      <p:sp>
        <p:nvSpPr>
          <p:cNvPr id="4" name="Content Placeholder 3"/>
          <p:cNvSpPr>
            <a:spLocks noGrp="1"/>
          </p:cNvSpPr>
          <p:nvPr>
            <p:ph sz="half" idx="2"/>
          </p:nvPr>
        </p:nvSpPr>
        <p:spPr>
          <a:xfrm>
            <a:off x="6188416" y="1815614"/>
            <a:ext cx="5422392" cy="363304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B0639235-CD43-AE4F-AF37-DE1185E7DE2D}"/>
              </a:ext>
            </a:extLst>
          </p:cNvPr>
          <p:cNvSpPr>
            <a:spLocks noGrp="1"/>
          </p:cNvSpPr>
          <p:nvPr>
            <p:ph type="pic" sz="quarter" idx="12" hasCustomPrompt="1"/>
          </p:nvPr>
        </p:nvSpPr>
        <p:spPr>
          <a:xfrm>
            <a:off x="581192" y="1814871"/>
            <a:ext cx="5514808" cy="3633787"/>
          </a:xfrm>
        </p:spPr>
        <p:txBody>
          <a:bodyPr/>
          <a:lstStyle>
            <a:lvl1pPr algn="ctr">
              <a:defRPr/>
            </a:lvl1pPr>
          </a:lstStyle>
          <a:p>
            <a:r>
              <a:rPr lang="en-US" dirty="0"/>
              <a:t>Insert Picture Here</a:t>
            </a:r>
          </a:p>
        </p:txBody>
      </p:sp>
      <p:sp>
        <p:nvSpPr>
          <p:cNvPr id="8" name="Slide Number Placeholder 4">
            <a:extLst>
              <a:ext uri="{FF2B5EF4-FFF2-40B4-BE49-F238E27FC236}">
                <a16:creationId xmlns:a16="http://schemas.microsoft.com/office/drawing/2014/main" id="{09B4DB58-59CE-E042-BFA3-57A1AC10E03F}"/>
              </a:ext>
            </a:extLst>
          </p:cNvPr>
          <p:cNvSpPr>
            <a:spLocks noGrp="1"/>
          </p:cNvSpPr>
          <p:nvPr>
            <p:ph type="sldNum" sz="quarter" idx="13"/>
          </p:nvPr>
        </p:nvSpPr>
        <p:spPr>
          <a:xfrm>
            <a:off x="581199" y="6132612"/>
            <a:ext cx="1052511"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0096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3DCF0-6541-3FEF-B930-FC7A3171FF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4F0BC4-6F95-32F2-6929-70A3D5EE8D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9525E6-9293-318B-FC93-F709D7DFFE59}"/>
              </a:ext>
            </a:extLst>
          </p:cNvPr>
          <p:cNvSpPr>
            <a:spLocks noGrp="1"/>
          </p:cNvSpPr>
          <p:nvPr>
            <p:ph type="dt" sz="half" idx="10"/>
          </p:nvPr>
        </p:nvSpPr>
        <p:spPr/>
        <p:txBody>
          <a:bodyPr/>
          <a:lstStyle/>
          <a:p>
            <a:fld id="{4BDF68E2-58F2-4D09-BE8B-E3BD06533059}" type="datetimeFigureOut">
              <a:rPr lang="en-US" smtClean="0"/>
              <a:pPr/>
              <a:t>9/6/2023</a:t>
            </a:fld>
            <a:endParaRPr lang="en-US" dirty="0"/>
          </a:p>
        </p:txBody>
      </p:sp>
      <p:sp>
        <p:nvSpPr>
          <p:cNvPr id="5" name="Footer Placeholder 4">
            <a:extLst>
              <a:ext uri="{FF2B5EF4-FFF2-40B4-BE49-F238E27FC236}">
                <a16:creationId xmlns:a16="http://schemas.microsoft.com/office/drawing/2014/main" id="{E08B120A-6E72-7200-7903-11111D6E1C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F5139C-9011-F606-8BEF-2E8734458D8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a:extLst>
              <a:ext uri="{FF2B5EF4-FFF2-40B4-BE49-F238E27FC236}">
                <a16:creationId xmlns:a16="http://schemas.microsoft.com/office/drawing/2014/main" id="{5E7E115C-DE08-7D6F-7E57-65F7DACF6B0F}"/>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A55E20B6-81FD-3521-ABAF-9C60C89C52EE}"/>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18581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FE060-FAE8-7E6C-DFC8-001672A45B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A55775-1115-6C29-B950-D06D0D74B7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ACC772-0534-FD5E-8FC2-BF6BDF550B7C}"/>
              </a:ext>
            </a:extLst>
          </p:cNvPr>
          <p:cNvSpPr>
            <a:spLocks noGrp="1"/>
          </p:cNvSpPr>
          <p:nvPr>
            <p:ph type="dt" sz="half" idx="10"/>
          </p:nvPr>
        </p:nvSpPr>
        <p:spPr/>
        <p:txBody>
          <a:bodyPr/>
          <a:lstStyle/>
          <a:p>
            <a:fld id="{528FC5F6-F338-4AE4-BB23-26385BCFC423}" type="datetimeFigureOut">
              <a:rPr lang="en-US" smtClean="0"/>
              <a:pPr/>
              <a:t>9/6/2023</a:t>
            </a:fld>
            <a:endParaRPr lang="en-US" dirty="0"/>
          </a:p>
        </p:txBody>
      </p:sp>
      <p:sp>
        <p:nvSpPr>
          <p:cNvPr id="5" name="Footer Placeholder 4">
            <a:extLst>
              <a:ext uri="{FF2B5EF4-FFF2-40B4-BE49-F238E27FC236}">
                <a16:creationId xmlns:a16="http://schemas.microsoft.com/office/drawing/2014/main" id="{19F63E42-7621-0802-44C9-8EA2155572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F49FCB-96AE-7A10-DACA-04022B3ADA99}"/>
              </a:ext>
            </a:extLst>
          </p:cNvPr>
          <p:cNvSpPr>
            <a:spLocks noGrp="1"/>
          </p:cNvSpPr>
          <p:nvPr>
            <p:ph type="sldNum" sz="quarter" idx="12"/>
          </p:nvPr>
        </p:nvSpPr>
        <p:spPr/>
        <p:txBody>
          <a:body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2263370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404B9-C5B7-2306-6653-949D423F29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9B05FB-224F-DE58-64D7-2C7D3A28EB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0F8199-0660-AC7D-D6DC-F92E826833AB}"/>
              </a:ext>
            </a:extLst>
          </p:cNvPr>
          <p:cNvSpPr>
            <a:spLocks noGrp="1"/>
          </p:cNvSpPr>
          <p:nvPr>
            <p:ph type="dt" sz="half" idx="10"/>
          </p:nvPr>
        </p:nvSpPr>
        <p:spPr/>
        <p:txBody>
          <a:bodyPr/>
          <a:lstStyle/>
          <a:p>
            <a:fld id="{20EBB0C4-6273-4C6E-B9BD-2EDC30F1CD52}" type="datetimeFigureOut">
              <a:rPr lang="en-US" smtClean="0"/>
              <a:pPr/>
              <a:t>9/6/2023</a:t>
            </a:fld>
            <a:endParaRPr lang="en-US" dirty="0"/>
          </a:p>
        </p:txBody>
      </p:sp>
      <p:sp>
        <p:nvSpPr>
          <p:cNvPr id="5" name="Footer Placeholder 4">
            <a:extLst>
              <a:ext uri="{FF2B5EF4-FFF2-40B4-BE49-F238E27FC236}">
                <a16:creationId xmlns:a16="http://schemas.microsoft.com/office/drawing/2014/main" id="{B0D1A1C4-0A99-B441-F92D-DD8BF6185F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E0D6521-BA43-60CB-CAD3-50F76C03A01F}"/>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a:extLst>
              <a:ext uri="{FF2B5EF4-FFF2-40B4-BE49-F238E27FC236}">
                <a16:creationId xmlns:a16="http://schemas.microsoft.com/office/drawing/2014/main" id="{6F907870-0BD8-5EA4-13EB-B6CB9B3DA1B3}"/>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8CD345D6-7F60-7328-C6BF-90F85CEAC0E6}"/>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6713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95E5-DAF3-827D-D7D7-072C84F123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A6FB06-5CBD-DDB2-EBDD-1801BD48F6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1589B8-A6E7-BB42-E9C1-1498796CC6A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83A15E-2908-0A04-67D9-D8A586586D79}"/>
              </a:ext>
            </a:extLst>
          </p:cNvPr>
          <p:cNvSpPr>
            <a:spLocks noGrp="1"/>
          </p:cNvSpPr>
          <p:nvPr>
            <p:ph type="dt" sz="half" idx="10"/>
          </p:nvPr>
        </p:nvSpPr>
        <p:spPr/>
        <p:txBody>
          <a:bodyPr/>
          <a:lstStyle/>
          <a:p>
            <a:fld id="{19AB4D41-86C1-4908-B66A-0B50CEB3BF29}" type="datetimeFigureOut">
              <a:rPr lang="en-US" smtClean="0"/>
              <a:pPr/>
              <a:t>9/6/2023</a:t>
            </a:fld>
            <a:endParaRPr lang="en-US" dirty="0"/>
          </a:p>
        </p:txBody>
      </p:sp>
      <p:sp>
        <p:nvSpPr>
          <p:cNvPr id="6" name="Footer Placeholder 5">
            <a:extLst>
              <a:ext uri="{FF2B5EF4-FFF2-40B4-BE49-F238E27FC236}">
                <a16:creationId xmlns:a16="http://schemas.microsoft.com/office/drawing/2014/main" id="{C8EC373E-17F9-8B91-3DB1-208F82D7F0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49DA1E-2735-FB54-57D4-AB5C6C828B1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196412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941B4-0F65-6526-EC07-328AC5487B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D5E021-A1A0-8EE3-9C42-74283C6C9A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064283-0E13-4F7F-8873-3ADA99C90A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58140E-4C6C-078F-B90F-2898DA4060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0C9AF3-4CAE-FB13-D7D6-DDB421AC9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F75361-54C2-FDF6-BB21-46EABD99101F}"/>
              </a:ext>
            </a:extLst>
          </p:cNvPr>
          <p:cNvSpPr>
            <a:spLocks noGrp="1"/>
          </p:cNvSpPr>
          <p:nvPr>
            <p:ph type="dt" sz="half" idx="10"/>
          </p:nvPr>
        </p:nvSpPr>
        <p:spPr/>
        <p:txBody>
          <a:bodyPr/>
          <a:lstStyle/>
          <a:p>
            <a:fld id="{E6426E2C-56C1-4E0D-A793-0088A7FDD37E}" type="datetimeFigureOut">
              <a:rPr lang="en-US" smtClean="0"/>
              <a:pPr/>
              <a:t>9/6/2023</a:t>
            </a:fld>
            <a:endParaRPr lang="en-US" dirty="0"/>
          </a:p>
        </p:txBody>
      </p:sp>
      <p:sp>
        <p:nvSpPr>
          <p:cNvPr id="8" name="Footer Placeholder 7">
            <a:extLst>
              <a:ext uri="{FF2B5EF4-FFF2-40B4-BE49-F238E27FC236}">
                <a16:creationId xmlns:a16="http://schemas.microsoft.com/office/drawing/2014/main" id="{20502A11-A3FD-5759-8277-5E46E7113C1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C2A09B2-84E0-28E3-2BB8-C6E751ED8AE1}"/>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168428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FD73C-8EE0-A83F-5349-0FF246A5EC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81D2E3-4B2D-DD74-C325-35FA95DF818D}"/>
              </a:ext>
            </a:extLst>
          </p:cNvPr>
          <p:cNvSpPr>
            <a:spLocks noGrp="1"/>
          </p:cNvSpPr>
          <p:nvPr>
            <p:ph type="dt" sz="half" idx="10"/>
          </p:nvPr>
        </p:nvSpPr>
        <p:spPr/>
        <p:txBody>
          <a:bodyPr/>
          <a:lstStyle/>
          <a:p>
            <a:fld id="{C8C39B41-D8B5-4052-B551-9B5525EAA8B6}" type="datetimeFigureOut">
              <a:rPr lang="en-US" smtClean="0"/>
              <a:pPr/>
              <a:t>9/6/2023</a:t>
            </a:fld>
            <a:endParaRPr lang="en-US" dirty="0"/>
          </a:p>
        </p:txBody>
      </p:sp>
      <p:sp>
        <p:nvSpPr>
          <p:cNvPr id="4" name="Footer Placeholder 3">
            <a:extLst>
              <a:ext uri="{FF2B5EF4-FFF2-40B4-BE49-F238E27FC236}">
                <a16:creationId xmlns:a16="http://schemas.microsoft.com/office/drawing/2014/main" id="{2D270EFB-E107-5809-5B85-643F5CAFFB1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C4E6E23-A821-78A9-ED44-7444B0EE0020}"/>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17627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30C86-E6C8-A2C4-58D7-6B7603E65BAF}"/>
              </a:ext>
            </a:extLst>
          </p:cNvPr>
          <p:cNvSpPr>
            <a:spLocks noGrp="1"/>
          </p:cNvSpPr>
          <p:nvPr>
            <p:ph type="dt" sz="half" idx="10"/>
          </p:nvPr>
        </p:nvSpPr>
        <p:spPr/>
        <p:txBody>
          <a:bodyPr/>
          <a:lstStyle/>
          <a:p>
            <a:fld id="{4D94136C-8742-45B2-AF27-D93DF72833A9}" type="datetimeFigureOut">
              <a:rPr lang="en-US" smtClean="0"/>
              <a:pPr/>
              <a:t>9/6/2023</a:t>
            </a:fld>
            <a:endParaRPr lang="en-US" dirty="0"/>
          </a:p>
        </p:txBody>
      </p:sp>
      <p:sp>
        <p:nvSpPr>
          <p:cNvPr id="3" name="Footer Placeholder 2">
            <a:extLst>
              <a:ext uri="{FF2B5EF4-FFF2-40B4-BE49-F238E27FC236}">
                <a16:creationId xmlns:a16="http://schemas.microsoft.com/office/drawing/2014/main" id="{876CD0B6-229F-F2F2-276B-BDDD2ABC9CD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B109ADB-B9B7-5251-5C0F-AC1977E280E5}"/>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5" name="Rectangle 4">
            <a:extLst>
              <a:ext uri="{FF2B5EF4-FFF2-40B4-BE49-F238E27FC236}">
                <a16:creationId xmlns:a16="http://schemas.microsoft.com/office/drawing/2014/main" id="{17626095-54B7-3C88-3103-021F5A947115}"/>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a:extLst>
              <a:ext uri="{FF2B5EF4-FFF2-40B4-BE49-F238E27FC236}">
                <a16:creationId xmlns:a16="http://schemas.microsoft.com/office/drawing/2014/main" id="{982DDBFC-5EE1-75BA-417B-B528718E5F81}"/>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452734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24DB0-9A1A-850A-A524-CAF543FB3D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329AAB-38D5-EEB8-812F-E3599D3613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2EA529-EDF3-5BD8-8244-2F2D65C67A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697F4-AC98-CB32-C16D-E9CD0F9A1AFD}"/>
              </a:ext>
            </a:extLst>
          </p:cNvPr>
          <p:cNvSpPr>
            <a:spLocks noGrp="1"/>
          </p:cNvSpPr>
          <p:nvPr>
            <p:ph type="dt" sz="half" idx="10"/>
          </p:nvPr>
        </p:nvSpPr>
        <p:spPr/>
        <p:txBody>
          <a:bodyPr/>
          <a:lstStyle/>
          <a:p>
            <a:fld id="{32ABBEA6-7C60-4B02-AE87-00D78D8422AF}" type="datetimeFigureOut">
              <a:rPr lang="en-US" smtClean="0"/>
              <a:pPr/>
              <a:t>9/6/2023</a:t>
            </a:fld>
            <a:endParaRPr lang="en-US" dirty="0"/>
          </a:p>
        </p:txBody>
      </p:sp>
      <p:sp>
        <p:nvSpPr>
          <p:cNvPr id="6" name="Footer Placeholder 5">
            <a:extLst>
              <a:ext uri="{FF2B5EF4-FFF2-40B4-BE49-F238E27FC236}">
                <a16:creationId xmlns:a16="http://schemas.microsoft.com/office/drawing/2014/main" id="{8E85A5BB-01AC-867C-4C3C-75BFAA8E89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B0965FC-0091-CC8E-4BB2-C02DC55D9E59}"/>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594638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ACE5-0D56-9698-C535-52541BB9E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9F53A6-B29F-334C-568A-2F833C12E8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0FBD20-BED2-6503-8CEE-C983DC15C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942AC1-F6F2-21C3-28E9-0340C1EDB144}"/>
              </a:ext>
            </a:extLst>
          </p:cNvPr>
          <p:cNvSpPr>
            <a:spLocks noGrp="1"/>
          </p:cNvSpPr>
          <p:nvPr>
            <p:ph type="dt" sz="half" idx="10"/>
          </p:nvPr>
        </p:nvSpPr>
        <p:spPr/>
        <p:txBody>
          <a:bodyPr/>
          <a:lstStyle/>
          <a:p>
            <a:fld id="{C9CAD897-D46E-4AD2-BD9B-49DD3E640873}" type="datetimeFigureOut">
              <a:rPr lang="en-US" smtClean="0"/>
              <a:pPr/>
              <a:t>9/6/2023</a:t>
            </a:fld>
            <a:endParaRPr lang="en-US" dirty="0"/>
          </a:p>
        </p:txBody>
      </p:sp>
      <p:sp>
        <p:nvSpPr>
          <p:cNvPr id="6" name="Footer Placeholder 5">
            <a:extLst>
              <a:ext uri="{FF2B5EF4-FFF2-40B4-BE49-F238E27FC236}">
                <a16:creationId xmlns:a16="http://schemas.microsoft.com/office/drawing/2014/main" id="{945390AB-4B40-D91B-7695-519A8F8038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7238773-25A4-3270-9C26-F80898A2D226}"/>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35887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258" y="2861735"/>
            <a:ext cx="8827956"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5256" y="4777381"/>
            <a:ext cx="8827957"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371DDFB-146B-410F-BCF6-369F638FDD37}" type="slidenum">
              <a:rPr lang="en-US" smtClean="0"/>
              <a:pPr>
                <a:defRPr/>
              </a:pPr>
              <a:t>‹#›</a:t>
            </a:fld>
            <a:endParaRPr lang="en-US" dirty="0"/>
          </a:p>
        </p:txBody>
      </p:sp>
    </p:spTree>
    <p:extLst>
      <p:ext uri="{BB962C8B-B14F-4D97-AF65-F5344CB8AC3E}">
        <p14:creationId xmlns:p14="http://schemas.microsoft.com/office/powerpoint/2010/main" val="9544704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9FF98-EB01-71E1-87A7-59BC274DC7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3A5877-5119-AF10-444D-CBF86040CA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517A60-3FD2-6AA4-074A-84907A0A0650}"/>
              </a:ext>
            </a:extLst>
          </p:cNvPr>
          <p:cNvSpPr>
            <a:spLocks noGrp="1"/>
          </p:cNvSpPr>
          <p:nvPr>
            <p:ph type="dt" sz="half" idx="10"/>
          </p:nvPr>
        </p:nvSpPr>
        <p:spPr/>
        <p:txBody>
          <a:bodyPr/>
          <a:lstStyle/>
          <a:p>
            <a:fld id="{2E2D6473-DF6D-4702-B328-E0DD40540A4E}" type="datetimeFigureOut">
              <a:rPr lang="en-US" smtClean="0"/>
              <a:pPr/>
              <a:t>9/6/2023</a:t>
            </a:fld>
            <a:endParaRPr lang="en-US" dirty="0"/>
          </a:p>
        </p:txBody>
      </p:sp>
      <p:sp>
        <p:nvSpPr>
          <p:cNvPr id="5" name="Footer Placeholder 4">
            <a:extLst>
              <a:ext uri="{FF2B5EF4-FFF2-40B4-BE49-F238E27FC236}">
                <a16:creationId xmlns:a16="http://schemas.microsoft.com/office/drawing/2014/main" id="{41F7A939-1298-7390-933C-42ABFCA246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54F83A-8B78-0C4C-D2CC-1B1E9510E08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387239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F077BB-81B1-7002-4A8F-7BA0EF3A9C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E0D0FE-2141-8F3B-DD50-711AE028EA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6E7546-92E3-A065-DB2B-5DFB0C6239F0}"/>
              </a:ext>
            </a:extLst>
          </p:cNvPr>
          <p:cNvSpPr>
            <a:spLocks noGrp="1"/>
          </p:cNvSpPr>
          <p:nvPr>
            <p:ph type="dt" sz="half" idx="10"/>
          </p:nvPr>
        </p:nvSpPr>
        <p:spPr/>
        <p:txBody>
          <a:bodyPr/>
          <a:lstStyle/>
          <a:p>
            <a:fld id="{E26F7E3A-B166-407D-9866-32884E7D5B37}" type="datetimeFigureOut">
              <a:rPr lang="en-US" smtClean="0"/>
              <a:pPr/>
              <a:t>9/6/2023</a:t>
            </a:fld>
            <a:endParaRPr lang="en-US" dirty="0"/>
          </a:p>
        </p:txBody>
      </p:sp>
      <p:sp>
        <p:nvSpPr>
          <p:cNvPr id="5" name="Footer Placeholder 4">
            <a:extLst>
              <a:ext uri="{FF2B5EF4-FFF2-40B4-BE49-F238E27FC236}">
                <a16:creationId xmlns:a16="http://schemas.microsoft.com/office/drawing/2014/main" id="{6F408005-DDB0-6C1A-4A42-DD535B4DF6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11BB30-89A9-19AB-9EBB-9EFAF1BCCA57}"/>
              </a:ext>
            </a:extLst>
          </p:cNvPr>
          <p:cNvSpPr>
            <a:spLocks noGrp="1"/>
          </p:cNvSpPr>
          <p:nvPr>
            <p:ph type="sldNum" sz="quarter" idx="12"/>
          </p:nvPr>
        </p:nvSpPr>
        <p:spPr/>
        <p:txBody>
          <a:bodyPr/>
          <a:lstStyle/>
          <a:p>
            <a:fld id="{4FAB73BC-B049-4115-A692-8D63A059BFB8}" type="slidenum">
              <a:rPr lang="en-US" smtClean="0"/>
              <a:pPr/>
              <a:t>‹#›</a:t>
            </a:fld>
            <a:endParaRPr lang="en-US" dirty="0"/>
          </a:p>
        </p:txBody>
      </p:sp>
      <p:sp>
        <p:nvSpPr>
          <p:cNvPr id="7" name="Rectangle 6">
            <a:extLst>
              <a:ext uri="{FF2B5EF4-FFF2-40B4-BE49-F238E27FC236}">
                <a16:creationId xmlns:a16="http://schemas.microsoft.com/office/drawing/2014/main" id="{C75CF9B8-1637-421E-514C-B058AA2DDF41}"/>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a:extLst>
              <a:ext uri="{FF2B5EF4-FFF2-40B4-BE49-F238E27FC236}">
                <a16:creationId xmlns:a16="http://schemas.microsoft.com/office/drawing/2014/main" id="{D38EE4F4-AC29-0B20-E785-817FBE258451}"/>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4480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65400230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408" imgH="408" progId="TCLayout.ActiveDocument.1">
                  <p:embed/>
                </p:oleObj>
              </mc:Choice>
              <mc:Fallback>
                <p:oleObj name="think-cell Slide" r:id="rId3" imgW="408" imgH="408" progId="TCLayout.ActiveDocument.1">
                  <p:embed/>
                  <p:pic>
                    <p:nvPicPr>
                      <p:cNvPr id="4" name="Object 3"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cap="none"/>
            </a:lvl1pPr>
          </a:lstStyle>
          <a:p>
            <a:r>
              <a:rPr lang="en-US"/>
              <a:t>Click to edit master title style</a:t>
            </a:r>
          </a:p>
        </p:txBody>
      </p:sp>
      <p:sp>
        <p:nvSpPr>
          <p:cNvPr id="6" name="Text Placeholder 5">
            <a:extLst>
              <a:ext uri="{FF2B5EF4-FFF2-40B4-BE49-F238E27FC236}">
                <a16:creationId xmlns:a16="http://schemas.microsoft.com/office/drawing/2014/main" id="{2F6ACB06-AFA5-4B9F-9A4B-E70A52968839}"/>
              </a:ext>
            </a:extLst>
          </p:cNvPr>
          <p:cNvSpPr>
            <a:spLocks noGrp="1"/>
          </p:cNvSpPr>
          <p:nvPr>
            <p:ph type="body" sz="quarter" idx="10" hasCustomPrompt="1"/>
          </p:nvPr>
        </p:nvSpPr>
        <p:spPr>
          <a:xfrm>
            <a:off x="3345365" y="6356196"/>
            <a:ext cx="8244179" cy="317811"/>
          </a:xfrm>
        </p:spPr>
        <p:txBody>
          <a:bodyPr anchor="ctr"/>
          <a:lstStyle>
            <a:lvl1pPr marL="0" indent="0" algn="r">
              <a:spcBef>
                <a:spcPts val="0"/>
              </a:spcBef>
              <a:buNone/>
              <a:defRPr sz="751">
                <a:solidFill>
                  <a:schemeClr val="tx2">
                    <a:lumMod val="60000"/>
                    <a:lumOff val="40000"/>
                  </a:schemeClr>
                </a:solidFill>
              </a:defRPr>
            </a:lvl1pPr>
            <a:lvl2pPr>
              <a:defRPr sz="751">
                <a:solidFill>
                  <a:schemeClr val="bg2">
                    <a:lumMod val="75000"/>
                  </a:schemeClr>
                </a:solidFill>
              </a:defRPr>
            </a:lvl2pPr>
            <a:lvl3pPr>
              <a:defRPr sz="751">
                <a:solidFill>
                  <a:schemeClr val="bg2">
                    <a:lumMod val="75000"/>
                  </a:schemeClr>
                </a:solidFill>
              </a:defRPr>
            </a:lvl3pPr>
            <a:lvl4pPr>
              <a:defRPr sz="751">
                <a:solidFill>
                  <a:schemeClr val="bg2">
                    <a:lumMod val="75000"/>
                  </a:schemeClr>
                </a:solidFill>
              </a:defRPr>
            </a:lvl4pPr>
            <a:lvl5pPr>
              <a:defRPr sz="751">
                <a:solidFill>
                  <a:schemeClr val="bg2">
                    <a:lumMod val="75000"/>
                  </a:schemeClr>
                </a:solidFill>
              </a:defRPr>
            </a:lvl5pPr>
          </a:lstStyle>
          <a:p>
            <a:pPr lvl="0"/>
            <a:r>
              <a:rPr lang="en-US"/>
              <a:t>Confidential</a:t>
            </a:r>
          </a:p>
        </p:txBody>
      </p:sp>
    </p:spTree>
    <p:extLst>
      <p:ext uri="{BB962C8B-B14F-4D97-AF65-F5344CB8AC3E}">
        <p14:creationId xmlns:p14="http://schemas.microsoft.com/office/powerpoint/2010/main" val="301470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44EA6AC-5C84-F948-94D5-44D1B0B2AACB}"/>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299BFC6-1E64-D240-9A8F-F9D9862987A1}"/>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4500" b="1" i="0" spc="-28" baseline="0">
                <a:solidFill>
                  <a:schemeClr val="tx1">
                    <a:lumMod val="85000"/>
                    <a:lumOff val="15000"/>
                  </a:schemeClr>
                </a:solidFill>
                <a:latin typeface="Lato Black" panose="020F0502020204030203" pitchFamily="34" charset="77"/>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1351" cap="all" spc="113" baseline="0">
                <a:solidFill>
                  <a:schemeClr val="tx2"/>
                </a:solidFill>
                <a:latin typeface="Lato" panose="020F0502020204030203" pitchFamily="34" charset="77"/>
              </a:defRPr>
            </a:lvl1pPr>
            <a:lvl2pPr marL="257168" indent="0" algn="ctr">
              <a:buNone/>
              <a:defRPr sz="1351"/>
            </a:lvl2pPr>
            <a:lvl3pPr marL="514338" indent="0" algn="ctr">
              <a:buNone/>
              <a:defRPr sz="1351"/>
            </a:lvl3pPr>
            <a:lvl4pPr marL="771506" indent="0" algn="ctr">
              <a:buNone/>
              <a:defRPr sz="1125"/>
            </a:lvl4pPr>
            <a:lvl5pPr marL="1028674" indent="0" algn="ctr">
              <a:buNone/>
              <a:defRPr sz="1125"/>
            </a:lvl5pPr>
            <a:lvl6pPr marL="1285843" indent="0" algn="ctr">
              <a:buNone/>
              <a:defRPr sz="1125"/>
            </a:lvl6pPr>
            <a:lvl7pPr marL="1543012" indent="0" algn="ctr">
              <a:buNone/>
              <a:defRPr sz="1125"/>
            </a:lvl7pPr>
            <a:lvl8pPr marL="1800180" indent="0" algn="ctr">
              <a:buNone/>
              <a:defRPr sz="1125"/>
            </a:lvl8pPr>
            <a:lvl9pPr marL="2057349" indent="0" algn="ctr">
              <a:buNone/>
              <a:defRPr sz="112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atin typeface="Lato" panose="020F0502020204030203" pitchFamily="34" charset="77"/>
              </a:defRPr>
            </a:lvl1pPr>
          </a:lstStyle>
          <a:p>
            <a:fld id="{4BDF68E2-58F2-4D09-BE8B-E3BD06533059}" type="datetimeFigureOut">
              <a:rPr lang="en-US" smtClean="0"/>
              <a:pPr/>
              <a:t>9/6/2023</a:t>
            </a:fld>
            <a:endParaRPr lang="en-US" dirty="0"/>
          </a:p>
        </p:txBody>
      </p:sp>
      <p:sp>
        <p:nvSpPr>
          <p:cNvPr id="5" name="Footer Placeholder 4"/>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7977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b="1" i="0">
                <a:latin typeface="Lato Black" panose="020F0502020204030203" pitchFamily="34" charset="77"/>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Lato" panose="020F0502020204030203" pitchFamily="34" charset="77"/>
              </a:defRPr>
            </a:lvl1pPr>
          </a:lstStyle>
          <a:p>
            <a:fld id="{528FC5F6-F338-4AE4-BB23-26385BCFC423}" type="datetimeFigureOut">
              <a:rPr lang="en-US" smtClean="0"/>
              <a:pPr/>
              <a:t>9/6/2023</a:t>
            </a:fld>
            <a:endParaRPr lang="en-US" dirty="0"/>
          </a:p>
        </p:txBody>
      </p:sp>
      <p:sp>
        <p:nvSpPr>
          <p:cNvPr id="5" name="Footer Placeholder 4"/>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a:latin typeface="Lato" panose="020F0502020204030203" pitchFamily="34" charset="77"/>
              </a:defRPr>
            </a:lvl1pPr>
          </a:lstStyle>
          <a:p>
            <a:fld id="{6113E31D-E2AB-40D1-8B51-AFA5AFEF393A}" type="slidenum">
              <a:rPr lang="en-US" smtClean="0"/>
              <a:pPr/>
              <a:t>‹#›</a:t>
            </a:fld>
            <a:endParaRPr lang="en-US" dirty="0"/>
          </a:p>
        </p:txBody>
      </p:sp>
    </p:spTree>
    <p:extLst>
      <p:ext uri="{BB962C8B-B14F-4D97-AF65-F5344CB8AC3E}">
        <p14:creationId xmlns:p14="http://schemas.microsoft.com/office/powerpoint/2010/main" val="12527728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E0ACE9-FDFB-9749-B7CD-81D22A9613BC}"/>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E6BD014-B1B2-054A-AD98-825951FD5148}"/>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4500" b="1" i="0">
                <a:solidFill>
                  <a:schemeClr val="tx1">
                    <a:lumMod val="85000"/>
                    <a:lumOff val="15000"/>
                  </a:schemeClr>
                </a:solidFill>
                <a:latin typeface="Lato Black" panose="020F0502020204030203" pitchFamily="34" charset="77"/>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1351" cap="all" spc="113" baseline="0">
                <a:solidFill>
                  <a:schemeClr val="tx2"/>
                </a:solidFill>
                <a:latin typeface="Lato" panose="020F0502020204030203" pitchFamily="34" charset="77"/>
              </a:defRPr>
            </a:lvl1pPr>
            <a:lvl2pPr marL="257168" indent="0">
              <a:buNone/>
              <a:defRPr sz="1013">
                <a:solidFill>
                  <a:schemeClr val="tx1">
                    <a:tint val="75000"/>
                  </a:schemeClr>
                </a:solidFill>
              </a:defRPr>
            </a:lvl2pPr>
            <a:lvl3pPr marL="514338" indent="0">
              <a:buNone/>
              <a:defRPr sz="900">
                <a:solidFill>
                  <a:schemeClr val="tx1">
                    <a:tint val="75000"/>
                  </a:schemeClr>
                </a:solidFill>
              </a:defRPr>
            </a:lvl3pPr>
            <a:lvl4pPr marL="771506" indent="0">
              <a:buNone/>
              <a:defRPr sz="788">
                <a:solidFill>
                  <a:schemeClr val="tx1">
                    <a:tint val="75000"/>
                  </a:schemeClr>
                </a:solidFill>
              </a:defRPr>
            </a:lvl4pPr>
            <a:lvl5pPr marL="1028674" indent="0">
              <a:buNone/>
              <a:defRPr sz="788">
                <a:solidFill>
                  <a:schemeClr val="tx1">
                    <a:tint val="75000"/>
                  </a:schemeClr>
                </a:solidFill>
              </a:defRPr>
            </a:lvl5pPr>
            <a:lvl6pPr marL="1285843" indent="0">
              <a:buNone/>
              <a:defRPr sz="788">
                <a:solidFill>
                  <a:schemeClr val="tx1">
                    <a:tint val="75000"/>
                  </a:schemeClr>
                </a:solidFill>
              </a:defRPr>
            </a:lvl6pPr>
            <a:lvl7pPr marL="1543012" indent="0">
              <a:buNone/>
              <a:defRPr sz="788">
                <a:solidFill>
                  <a:schemeClr val="tx1">
                    <a:tint val="75000"/>
                  </a:schemeClr>
                </a:solidFill>
              </a:defRPr>
            </a:lvl7pPr>
            <a:lvl8pPr marL="1800180" indent="0">
              <a:buNone/>
              <a:defRPr sz="788">
                <a:solidFill>
                  <a:schemeClr val="tx1">
                    <a:tint val="75000"/>
                  </a:schemeClr>
                </a:solidFill>
              </a:defRPr>
            </a:lvl8pPr>
            <a:lvl9pPr marL="2057349"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Lato" panose="020F0502020204030203" pitchFamily="34" charset="77"/>
              </a:defRPr>
            </a:lvl1pPr>
          </a:lstStyle>
          <a:p>
            <a:fld id="{20EBB0C4-6273-4C6E-B9BD-2EDC30F1CD52}" type="datetimeFigureOut">
              <a:rPr lang="en-US" smtClean="0"/>
              <a:pPr/>
              <a:t>9/6/2023</a:t>
            </a:fld>
            <a:endParaRPr lang="en-US" dirty="0"/>
          </a:p>
        </p:txBody>
      </p:sp>
      <p:sp>
        <p:nvSpPr>
          <p:cNvPr id="5" name="Footer Placeholder 4"/>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cxnSp>
        <p:nvCxnSpPr>
          <p:cNvPr id="9" name="Straight Connector 8"/>
          <p:cNvCxnSpPr/>
          <p:nvPr/>
        </p:nvCxnSpPr>
        <p:spPr>
          <a:xfrm>
            <a:off x="1207659"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4164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7"/>
            <a:ext cx="10058400" cy="1450757"/>
          </a:xfrm>
        </p:spPr>
        <p:txBody>
          <a:bodyPr/>
          <a:lstStyle>
            <a:lvl1pPr>
              <a:defRPr b="1" i="0">
                <a:latin typeface="Lato Black" panose="020F0502020204030203" pitchFamily="34" charset="77"/>
              </a:defRPr>
            </a:lvl1pPr>
          </a:lstStyle>
          <a:p>
            <a:r>
              <a:rPr lang="en-US" dirty="0"/>
              <a:t>Click to edit Master title style</a:t>
            </a:r>
          </a:p>
        </p:txBody>
      </p:sp>
      <p:sp>
        <p:nvSpPr>
          <p:cNvPr id="3" name="Content Placeholder 2"/>
          <p:cNvSpPr>
            <a:spLocks noGrp="1"/>
          </p:cNvSpPr>
          <p:nvPr>
            <p:ph sz="half" idx="1"/>
          </p:nvPr>
        </p:nvSpPr>
        <p:spPr>
          <a:xfrm>
            <a:off x="1097279" y="1845735"/>
            <a:ext cx="4937760" cy="4023360"/>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latin typeface="Lato" panose="020F0502020204030203" pitchFamily="34" charset="77"/>
              </a:defRPr>
            </a:lvl1pPr>
          </a:lstStyle>
          <a:p>
            <a:fld id="{19AB4D41-86C1-4908-B66A-0B50CEB3BF29}" type="datetimeFigureOut">
              <a:rPr lang="en-US" smtClean="0"/>
              <a:pPr/>
              <a:t>9/6/2023</a:t>
            </a:fld>
            <a:endParaRPr lang="en-US" dirty="0"/>
          </a:p>
        </p:txBody>
      </p:sp>
      <p:sp>
        <p:nvSpPr>
          <p:cNvPr id="6" name="Footer Placeholder 5"/>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7" name="Slide Number Placeholder 6"/>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7432563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7"/>
            <a:ext cx="10058400" cy="1450757"/>
          </a:xfrm>
        </p:spPr>
        <p:txBody>
          <a:bodyPr/>
          <a:lstStyle>
            <a:lvl1pPr>
              <a:defRPr b="1" i="0">
                <a:latin typeface="Lato Black" panose="020F0502020204030203" pitchFamily="34" charset="77"/>
              </a:defRPr>
            </a:lvl1pPr>
          </a:lstStyle>
          <a:p>
            <a:r>
              <a:rPr lang="en-US" dirty="0"/>
              <a:t>Click to edit Master title style</a:t>
            </a:r>
          </a:p>
        </p:txBody>
      </p:sp>
      <p:sp>
        <p:nvSpPr>
          <p:cNvPr id="3" name="Text Placeholder 2"/>
          <p:cNvSpPr>
            <a:spLocks noGrp="1"/>
          </p:cNvSpPr>
          <p:nvPr>
            <p:ph type="body" idx="1"/>
          </p:nvPr>
        </p:nvSpPr>
        <p:spPr>
          <a:xfrm>
            <a:off x="1097280" y="1846053"/>
            <a:ext cx="4937760" cy="736283"/>
          </a:xfrm>
        </p:spPr>
        <p:txBody>
          <a:bodyPr lIns="91440" rIns="91440" anchor="ctr">
            <a:normAutofit/>
          </a:bodyPr>
          <a:lstStyle>
            <a:lvl1pPr marL="0" indent="0">
              <a:buNone/>
              <a:defRPr sz="1125" b="0" cap="all" baseline="0">
                <a:solidFill>
                  <a:schemeClr val="tx2"/>
                </a:solidFill>
                <a:latin typeface="Lato" panose="020F0502020204030203" pitchFamily="34" charset="77"/>
              </a:defRPr>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378200"/>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3"/>
            <a:ext cx="4937760" cy="736283"/>
          </a:xfrm>
        </p:spPr>
        <p:txBody>
          <a:bodyPr lIns="91440" rIns="91440" anchor="ctr">
            <a:normAutofit/>
          </a:bodyPr>
          <a:lstStyle>
            <a:lvl1pPr marL="0" indent="0">
              <a:buNone/>
              <a:defRPr sz="1125" b="0" cap="all" baseline="0">
                <a:solidFill>
                  <a:schemeClr val="tx2"/>
                </a:solidFill>
                <a:latin typeface="Lato" panose="020F0502020204030203" pitchFamily="34" charset="77"/>
              </a:defRPr>
            </a:lvl1pPr>
            <a:lvl2pPr marL="257168" indent="0">
              <a:buNone/>
              <a:defRPr sz="1125" b="1"/>
            </a:lvl2pPr>
            <a:lvl3pPr marL="514338" indent="0">
              <a:buNone/>
              <a:defRPr sz="1013" b="1"/>
            </a:lvl3pPr>
            <a:lvl4pPr marL="771506" indent="0">
              <a:buNone/>
              <a:defRPr sz="900" b="1"/>
            </a:lvl4pPr>
            <a:lvl5pPr marL="1028674" indent="0">
              <a:buNone/>
              <a:defRPr sz="900" b="1"/>
            </a:lvl5pPr>
            <a:lvl6pPr marL="1285843" indent="0">
              <a:buNone/>
              <a:defRPr sz="900" b="1"/>
            </a:lvl6pPr>
            <a:lvl7pPr marL="1543012" indent="0">
              <a:buNone/>
              <a:defRPr sz="900" b="1"/>
            </a:lvl7pPr>
            <a:lvl8pPr marL="1800180" indent="0">
              <a:buNone/>
              <a:defRPr sz="900" b="1"/>
            </a:lvl8pPr>
            <a:lvl9pPr marL="2057349" indent="0">
              <a:buNone/>
              <a:defRPr sz="900" b="1"/>
            </a:lvl9pPr>
          </a:lstStyle>
          <a:p>
            <a:pPr lvl="0"/>
            <a:r>
              <a:rPr lang="en-US"/>
              <a:t>Click to edit Master text styles</a:t>
            </a:r>
          </a:p>
        </p:txBody>
      </p:sp>
      <p:sp>
        <p:nvSpPr>
          <p:cNvPr id="6" name="Content Placeholder 5"/>
          <p:cNvSpPr>
            <a:spLocks noGrp="1"/>
          </p:cNvSpPr>
          <p:nvPr>
            <p:ph sz="quarter" idx="4"/>
          </p:nvPr>
        </p:nvSpPr>
        <p:spPr>
          <a:xfrm>
            <a:off x="6217920" y="2582335"/>
            <a:ext cx="4937760" cy="3378200"/>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Lato" panose="020F0502020204030203" pitchFamily="34" charset="77"/>
              </a:defRPr>
            </a:lvl1pPr>
          </a:lstStyle>
          <a:p>
            <a:fld id="{E6426E2C-56C1-4E0D-A793-0088A7FDD37E}" type="datetimeFigureOut">
              <a:rPr lang="en-US" smtClean="0"/>
              <a:pPr/>
              <a:t>9/6/2023</a:t>
            </a:fld>
            <a:endParaRPr lang="en-US" dirty="0"/>
          </a:p>
        </p:txBody>
      </p:sp>
      <p:sp>
        <p:nvSpPr>
          <p:cNvPr id="8" name="Footer Placeholder 7"/>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9" name="Slide Number Placeholder 8"/>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65757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Lato Black" panose="020F0502020204030203" pitchFamily="34" charset="77"/>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Lato" panose="020F0502020204030203" pitchFamily="34" charset="77"/>
              </a:defRPr>
            </a:lvl1pPr>
          </a:lstStyle>
          <a:p>
            <a:fld id="{C8C39B41-D8B5-4052-B551-9B5525EAA8B6}" type="datetimeFigureOut">
              <a:rPr lang="en-US" smtClean="0"/>
              <a:pPr/>
              <a:t>9/6/2023</a:t>
            </a:fld>
            <a:endParaRPr lang="en-US" dirty="0"/>
          </a:p>
        </p:txBody>
      </p:sp>
      <p:sp>
        <p:nvSpPr>
          <p:cNvPr id="4" name="Footer Placeholder 3"/>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5" name="Slide Number Placeholder 4"/>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500997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3BDAC5A-1FD3-8E4A-90B3-5A5580627628}"/>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A265D0AC-E37F-CE4E-A1EC-FFE4FC2D34F7}"/>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lvl1pPr>
              <a:defRPr>
                <a:latin typeface="Lato" panose="020F0502020204030203" pitchFamily="34" charset="77"/>
              </a:defRPr>
            </a:lvl1pPr>
          </a:lstStyle>
          <a:p>
            <a:fld id="{4D94136C-8742-45B2-AF27-D93DF72833A9}" type="datetimeFigureOut">
              <a:rPr lang="en-US" smtClean="0"/>
              <a:pPr/>
              <a:t>9/6/2023</a:t>
            </a:fld>
            <a:endParaRPr lang="en-US" dirty="0"/>
          </a:p>
        </p:txBody>
      </p:sp>
      <p:sp>
        <p:nvSpPr>
          <p:cNvPr id="8" name="Footer Placeholder 7"/>
          <p:cNvSpPr>
            <a:spLocks noGrp="1"/>
          </p:cNvSpPr>
          <p:nvPr>
            <p:ph type="ftr" sz="quarter" idx="11"/>
          </p:nvPr>
        </p:nvSpPr>
        <p:spPr/>
        <p:txBody>
          <a:bodyPr/>
          <a:lstStyle>
            <a:lvl1pPr>
              <a:defRPr>
                <a:solidFill>
                  <a:srgbClr val="FFFFFF"/>
                </a:solidFill>
                <a:latin typeface="Lato" panose="020F0502020204030203" pitchFamily="34" charset="77"/>
              </a:defRPr>
            </a:lvl1pPr>
          </a:lstStyle>
          <a:p>
            <a:endParaRPr lang="en-US" dirty="0"/>
          </a:p>
        </p:txBody>
      </p:sp>
      <p:sp>
        <p:nvSpPr>
          <p:cNvPr id="9" name="Slide Number Placeholder 8"/>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0847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601" y="2060577"/>
            <a:ext cx="4397484"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5967" y="2056093"/>
            <a:ext cx="4397487"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3799188124"/>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22" y="0"/>
            <a:ext cx="4050791" cy="68580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hasCustomPrompt="1"/>
          </p:nvPr>
        </p:nvSpPr>
        <p:spPr>
          <a:xfrm>
            <a:off x="457200" y="594359"/>
            <a:ext cx="3200400" cy="2286000"/>
          </a:xfrm>
        </p:spPr>
        <p:txBody>
          <a:bodyPr anchor="b">
            <a:normAutofit/>
          </a:bodyPr>
          <a:lstStyle>
            <a:lvl1pPr>
              <a:defRPr sz="2025" b="1" i="0">
                <a:solidFill>
                  <a:srgbClr val="FFFFFF"/>
                </a:solidFill>
                <a:latin typeface="Lato Black" panose="020F0502020204030203" pitchFamily="34" charset="77"/>
              </a:defRPr>
            </a:lvl1pPr>
          </a:lstStyle>
          <a:p>
            <a:r>
              <a:rPr lang="en-US" dirty="0"/>
              <a:t>CLICK TO EDIT MASTER TITLE STYLE</a:t>
            </a:r>
          </a:p>
        </p:txBody>
      </p:sp>
      <p:sp>
        <p:nvSpPr>
          <p:cNvPr id="3" name="Content Placeholder 2"/>
          <p:cNvSpPr>
            <a:spLocks noGrp="1"/>
          </p:cNvSpPr>
          <p:nvPr>
            <p:ph idx="1"/>
          </p:nvPr>
        </p:nvSpPr>
        <p:spPr>
          <a:xfrm>
            <a:off x="4800600" y="731520"/>
            <a:ext cx="6492240" cy="5257800"/>
          </a:xfrm>
        </p:spPr>
        <p:txBody>
          <a:bodyPr/>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1"/>
            <a:ext cx="3200400" cy="3379124"/>
          </a:xfrm>
        </p:spPr>
        <p:txBody>
          <a:bodyPr lIns="91440" rIns="91440">
            <a:normAutofit/>
          </a:bodyPr>
          <a:lstStyle>
            <a:lvl1pPr marL="0" indent="0">
              <a:buNone/>
              <a:defRPr sz="844">
                <a:solidFill>
                  <a:srgbClr val="FFFFFF"/>
                </a:solidFill>
                <a:latin typeface="Lato" panose="020F0502020204030203" pitchFamily="34" charset="77"/>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 name="Date Placeholder 4"/>
          <p:cNvSpPr>
            <a:spLocks noGrp="1"/>
          </p:cNvSpPr>
          <p:nvPr>
            <p:ph type="dt" sz="half" idx="10"/>
          </p:nvPr>
        </p:nvSpPr>
        <p:spPr>
          <a:xfrm>
            <a:off x="465517" y="6459789"/>
            <a:ext cx="2618511" cy="365125"/>
          </a:xfrm>
        </p:spPr>
        <p:txBody>
          <a:bodyPr/>
          <a:lstStyle>
            <a:lvl1pPr algn="l">
              <a:defRPr>
                <a:latin typeface="Lato" panose="020F0502020204030203" pitchFamily="34" charset="77"/>
              </a:defRPr>
            </a:lvl1pPr>
          </a:lstStyle>
          <a:p>
            <a:fld id="{32ABBEA6-7C60-4B02-AE87-00D78D8422AF}" type="datetimeFigureOut">
              <a:rPr lang="en-US" smtClean="0"/>
              <a:pPr/>
              <a:t>9/6/2023</a:t>
            </a:fld>
            <a:endParaRPr lang="en-US" dirty="0"/>
          </a:p>
        </p:txBody>
      </p:sp>
      <p:sp>
        <p:nvSpPr>
          <p:cNvPr id="6" name="Footer Placeholder 5"/>
          <p:cNvSpPr>
            <a:spLocks noGrp="1"/>
          </p:cNvSpPr>
          <p:nvPr>
            <p:ph type="ftr" sz="quarter" idx="11"/>
          </p:nvPr>
        </p:nvSpPr>
        <p:spPr>
          <a:xfrm>
            <a:off x="4800600" y="6459789"/>
            <a:ext cx="4648200" cy="365125"/>
          </a:xfrm>
        </p:spPr>
        <p:txBody>
          <a:bodyPr/>
          <a:lstStyle>
            <a:lvl1pPr algn="l">
              <a:defRPr>
                <a:solidFill>
                  <a:schemeClr val="tx2"/>
                </a:solidFill>
                <a:latin typeface="Lato" panose="020F0502020204030203" pitchFamily="34" charset="77"/>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30586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5" y="4953000"/>
            <a:ext cx="12188825" cy="19050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21" y="4915076"/>
            <a:ext cx="12188825" cy="64008"/>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2025" b="0">
                <a:solidFill>
                  <a:srgbClr val="FFFFFF"/>
                </a:solidFill>
                <a:latin typeface="Lato" panose="020F0502020204030203" pitchFamily="34" charset="77"/>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158" y="-9994"/>
            <a:ext cx="12191985" cy="4915076"/>
          </a:xfrm>
          <a:solidFill>
            <a:srgbClr val="2F3F5D"/>
          </a:solidFill>
        </p:spPr>
        <p:txBody>
          <a:bodyPr lIns="457200" tIns="457200" anchor="t"/>
          <a:lstStyle>
            <a:lvl1pPr marL="0" indent="0">
              <a:buNone/>
              <a:defRPr sz="1800">
                <a:solidFill>
                  <a:schemeClr val="bg1"/>
                </a:solidFill>
                <a:latin typeface="Lato" panose="020F0502020204030203" pitchFamily="34" charset="77"/>
              </a:defRPr>
            </a:lvl1pPr>
            <a:lvl2pPr marL="257168" indent="0">
              <a:buNone/>
              <a:defRPr sz="1575"/>
            </a:lvl2pPr>
            <a:lvl3pPr marL="514338" indent="0">
              <a:buNone/>
              <a:defRPr sz="1351"/>
            </a:lvl3pPr>
            <a:lvl4pPr marL="771506" indent="0">
              <a:buNone/>
              <a:defRPr sz="1125"/>
            </a:lvl4pPr>
            <a:lvl5pPr marL="1028674" indent="0">
              <a:buNone/>
              <a:defRPr sz="1125"/>
            </a:lvl5pPr>
            <a:lvl6pPr marL="1285843" indent="0">
              <a:buNone/>
              <a:defRPr sz="1125"/>
            </a:lvl6pPr>
            <a:lvl7pPr marL="1543012" indent="0">
              <a:buNone/>
              <a:defRPr sz="1125"/>
            </a:lvl7pPr>
            <a:lvl8pPr marL="1800180" indent="0">
              <a:buNone/>
              <a:defRPr sz="1125"/>
            </a:lvl8pPr>
            <a:lvl9pPr marL="2057349" indent="0">
              <a:buNone/>
              <a:defRPr sz="1125"/>
            </a:lvl9pPr>
          </a:lstStyle>
          <a:p>
            <a:r>
              <a:rPr lang="en-US" dirty="0"/>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339"/>
              </a:spcAft>
              <a:buNone/>
              <a:defRPr sz="844">
                <a:solidFill>
                  <a:srgbClr val="FFFFFF"/>
                </a:solidFill>
                <a:latin typeface="Lato" panose="020F0502020204030203" pitchFamily="34" charset="77"/>
              </a:defRPr>
            </a:lvl1pPr>
            <a:lvl2pPr marL="257168" indent="0">
              <a:buNone/>
              <a:defRPr sz="675"/>
            </a:lvl2pPr>
            <a:lvl3pPr marL="514338" indent="0">
              <a:buNone/>
              <a:defRPr sz="563"/>
            </a:lvl3pPr>
            <a:lvl4pPr marL="771506" indent="0">
              <a:buNone/>
              <a:defRPr sz="507"/>
            </a:lvl4pPr>
            <a:lvl5pPr marL="1028674" indent="0">
              <a:buNone/>
              <a:defRPr sz="507"/>
            </a:lvl5pPr>
            <a:lvl6pPr marL="1285843" indent="0">
              <a:buNone/>
              <a:defRPr sz="507"/>
            </a:lvl6pPr>
            <a:lvl7pPr marL="1543012" indent="0">
              <a:buNone/>
              <a:defRPr sz="507"/>
            </a:lvl7pPr>
            <a:lvl8pPr marL="1800180" indent="0">
              <a:buNone/>
              <a:defRPr sz="507"/>
            </a:lvl8pPr>
            <a:lvl9pPr marL="2057349" indent="0">
              <a:buNone/>
              <a:defRPr sz="507"/>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Lato" panose="020F0502020204030203" pitchFamily="34" charset="77"/>
              </a:defRPr>
            </a:lvl1pPr>
          </a:lstStyle>
          <a:p>
            <a:fld id="{C9CAD897-D46E-4AD2-BD9B-49DD3E640873}" type="datetimeFigureOut">
              <a:rPr lang="en-US" smtClean="0"/>
              <a:pPr/>
              <a:t>9/6/2023</a:t>
            </a:fld>
            <a:endParaRPr lang="en-US" dirty="0"/>
          </a:p>
        </p:txBody>
      </p:sp>
      <p:sp>
        <p:nvSpPr>
          <p:cNvPr id="6" name="Footer Placeholder 5"/>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7" name="Slide Number Placeholder 6"/>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09341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Lato Black" panose="020F0502020204030203" pitchFamily="34" charset="77"/>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lIns="45720" tIns="0" rIns="45720" bIns="0"/>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Lato" panose="020F0502020204030203" pitchFamily="34" charset="77"/>
              </a:defRPr>
            </a:lvl1pPr>
          </a:lstStyle>
          <a:p>
            <a:fld id="{2E2D6473-DF6D-4702-B328-E0DD40540A4E}" type="datetimeFigureOut">
              <a:rPr lang="en-US" smtClean="0"/>
              <a:pPr/>
              <a:t>9/6/2023</a:t>
            </a:fld>
            <a:endParaRPr lang="en-US" dirty="0"/>
          </a:p>
        </p:txBody>
      </p:sp>
      <p:sp>
        <p:nvSpPr>
          <p:cNvPr id="5" name="Footer Placeholder 4"/>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007416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7B69E4-07FC-7544-96B9-CA691B8088E2}"/>
              </a:ext>
            </a:extLst>
          </p:cNvPr>
          <p:cNvSpPr/>
          <p:nvPr userDrawn="1"/>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D8070586-A291-0843-86C4-3624E81FEA40}"/>
              </a:ext>
            </a:extLst>
          </p:cNvPr>
          <p:cNvSpPr/>
          <p:nvPr userDrawn="1"/>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2" y="414783"/>
            <a:ext cx="2628900" cy="5757421"/>
          </a:xfrm>
        </p:spPr>
        <p:txBody>
          <a:bodyPr vert="eaVert"/>
          <a:lstStyle>
            <a:lvl1pPr>
              <a:defRPr b="1" i="0">
                <a:latin typeface="Lato Black" panose="020F0502020204030203" pitchFamily="34" charset="77"/>
              </a:defRPr>
            </a:lvl1pPr>
          </a:lstStyle>
          <a:p>
            <a:r>
              <a:rPr lang="en-US" dirty="0"/>
              <a:t>Click to edit Master title style</a:t>
            </a:r>
          </a:p>
        </p:txBody>
      </p:sp>
      <p:sp>
        <p:nvSpPr>
          <p:cNvPr id="3" name="Vertical Text Placeholder 2"/>
          <p:cNvSpPr>
            <a:spLocks noGrp="1"/>
          </p:cNvSpPr>
          <p:nvPr>
            <p:ph type="body" orient="vert" idx="1"/>
          </p:nvPr>
        </p:nvSpPr>
        <p:spPr>
          <a:xfrm>
            <a:off x="838205" y="414779"/>
            <a:ext cx="7734300" cy="5757423"/>
          </a:xfrm>
        </p:spPr>
        <p:txBody>
          <a:bodyPr vert="eaVert" lIns="45720" tIns="0" rIns="45720" bIns="0"/>
          <a:lstStyle>
            <a:lvl1pPr>
              <a:defRPr>
                <a:latin typeface="Lato" panose="020F0502020204030203" pitchFamily="34" charset="77"/>
              </a:defRPr>
            </a:lvl1pPr>
            <a:lvl2pPr>
              <a:defRPr>
                <a:latin typeface="Lato" panose="020F0502020204030203" pitchFamily="34" charset="77"/>
              </a:defRPr>
            </a:lvl2pPr>
            <a:lvl3pPr>
              <a:defRPr>
                <a:latin typeface="Lato" panose="020F0502020204030203" pitchFamily="34" charset="77"/>
              </a:defRPr>
            </a:lvl3pPr>
            <a:lvl4pPr>
              <a:defRPr>
                <a:latin typeface="Lato" panose="020F0502020204030203" pitchFamily="34" charset="77"/>
              </a:defRPr>
            </a:lvl4pPr>
            <a:lvl5pPr>
              <a:defRPr>
                <a:latin typeface="Lato" panose="020F050202020403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atin typeface="Lato" panose="020F0502020204030203" pitchFamily="34" charset="77"/>
              </a:defRPr>
            </a:lvl1pPr>
          </a:lstStyle>
          <a:p>
            <a:fld id="{E26F7E3A-B166-407D-9866-32884E7D5B37}" type="datetimeFigureOut">
              <a:rPr lang="en-US" smtClean="0"/>
              <a:pPr/>
              <a:t>9/6/2023</a:t>
            </a:fld>
            <a:endParaRPr lang="en-US" dirty="0"/>
          </a:p>
        </p:txBody>
      </p:sp>
      <p:sp>
        <p:nvSpPr>
          <p:cNvPr id="5" name="Footer Placeholder 4"/>
          <p:cNvSpPr>
            <a:spLocks noGrp="1"/>
          </p:cNvSpPr>
          <p:nvPr>
            <p:ph type="ftr" sz="quarter" idx="11"/>
          </p:nvPr>
        </p:nvSpPr>
        <p:spPr/>
        <p:txBody>
          <a:bodyPr/>
          <a:lstStyle>
            <a:lvl1pPr>
              <a:defRPr>
                <a:latin typeface="Lato" panose="020F0502020204030203" pitchFamily="34" charset="77"/>
              </a:defRPr>
            </a:lvl1pPr>
          </a:lstStyle>
          <a:p>
            <a:endParaRPr lang="en-US" dirty="0"/>
          </a:p>
        </p:txBody>
      </p:sp>
      <p:sp>
        <p:nvSpPr>
          <p:cNvPr id="6" name="Slide Number Placeholder 5"/>
          <p:cNvSpPr>
            <a:spLocks noGrp="1"/>
          </p:cNvSpPr>
          <p:nvPr>
            <p:ph type="sldNum" sz="quarter" idx="12"/>
          </p:nvPr>
        </p:nvSpPr>
        <p:spPr/>
        <p:txBody>
          <a:bodyPr/>
          <a:lstStyle>
            <a:lvl1pPr>
              <a:defRPr>
                <a:latin typeface="Lato" panose="020F0502020204030203" pitchFamily="34" charset="77"/>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59022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13" name="Shape 13"/>
          <p:cNvSpPr>
            <a:spLocks noGrp="1"/>
          </p:cNvSpPr>
          <p:nvPr>
            <p:ph type="title"/>
          </p:nvPr>
        </p:nvSpPr>
        <p:spPr>
          <a:xfrm>
            <a:off x="892969" y="446485"/>
            <a:ext cx="5000626" cy="2803921"/>
          </a:xfrm>
          <a:prstGeom prst="rect">
            <a:avLst/>
          </a:prstGeom>
        </p:spPr>
        <p:txBody>
          <a:bodyPr anchor="b"/>
          <a:lstStyle>
            <a:lvl1pPr>
              <a:defRPr sz="4200"/>
            </a:lvl1pPr>
          </a:lstStyle>
          <a:p>
            <a:pPr lvl="0">
              <a:defRPr sz="1800"/>
            </a:pPr>
            <a:r>
              <a:rPr sz="4200"/>
              <a:t>Title Text</a:t>
            </a:r>
          </a:p>
        </p:txBody>
      </p:sp>
      <p:sp>
        <p:nvSpPr>
          <p:cNvPr id="14" name="Shape 14"/>
          <p:cNvSpPr>
            <a:spLocks noGrp="1"/>
          </p:cNvSpPr>
          <p:nvPr>
            <p:ph type="body" idx="1"/>
          </p:nvPr>
        </p:nvSpPr>
        <p:spPr>
          <a:xfrm>
            <a:off x="892969" y="3348635"/>
            <a:ext cx="5000626" cy="2884289"/>
          </a:xfrm>
          <a:prstGeom prst="rect">
            <a:avLst/>
          </a:prstGeom>
        </p:spPr>
        <p:txBody>
          <a:bodyPr anchor="t"/>
          <a:lstStyle>
            <a:lvl1pPr marL="0" indent="0" algn="ctr">
              <a:spcBef>
                <a:spcPts val="0"/>
              </a:spcBef>
              <a:buSzTx/>
              <a:buNone/>
              <a:defRPr sz="2199"/>
            </a:lvl1pPr>
            <a:lvl2pPr marL="0" indent="160718" algn="ctr">
              <a:spcBef>
                <a:spcPts val="0"/>
              </a:spcBef>
              <a:buSzTx/>
              <a:buNone/>
              <a:defRPr sz="2199"/>
            </a:lvl2pPr>
            <a:lvl3pPr marL="0" indent="321433" algn="ctr">
              <a:spcBef>
                <a:spcPts val="0"/>
              </a:spcBef>
              <a:buSzTx/>
              <a:buNone/>
              <a:defRPr sz="2199"/>
            </a:lvl3pPr>
            <a:lvl4pPr marL="0" indent="482151" algn="ctr">
              <a:spcBef>
                <a:spcPts val="0"/>
              </a:spcBef>
              <a:buSzTx/>
              <a:buNone/>
              <a:defRPr sz="2199"/>
            </a:lvl4pPr>
            <a:lvl5pPr marL="0" indent="642869" algn="ctr">
              <a:spcBef>
                <a:spcPts val="0"/>
              </a:spcBef>
              <a:buSzTx/>
              <a:buNone/>
              <a:defRPr sz="2199"/>
            </a:lvl5pPr>
          </a:lstStyle>
          <a:p>
            <a:pPr lvl="0">
              <a:defRPr sz="1800"/>
            </a:pPr>
            <a:r>
              <a:rPr sz="2199"/>
              <a:t>Body Level One</a:t>
            </a:r>
          </a:p>
          <a:p>
            <a:pPr lvl="1">
              <a:defRPr sz="1800"/>
            </a:pPr>
            <a:r>
              <a:rPr sz="2199"/>
              <a:t>Body Level Two</a:t>
            </a:r>
          </a:p>
          <a:p>
            <a:pPr lvl="2">
              <a:defRPr sz="1800"/>
            </a:pPr>
            <a:r>
              <a:rPr sz="2199"/>
              <a:t>Body Level Three</a:t>
            </a:r>
          </a:p>
          <a:p>
            <a:pPr lvl="3">
              <a:defRPr sz="1800"/>
            </a:pPr>
            <a:r>
              <a:rPr sz="2199"/>
              <a:t>Body Level Four</a:t>
            </a:r>
          </a:p>
          <a:p>
            <a:pPr lvl="4">
              <a:defRPr sz="1800"/>
            </a:pPr>
            <a:r>
              <a:rPr sz="2199"/>
              <a:t>Body Level Five</a:t>
            </a:r>
          </a:p>
        </p:txBody>
      </p:sp>
    </p:spTree>
    <p:extLst>
      <p:ext uri="{BB962C8B-B14F-4D97-AF65-F5344CB8AC3E}">
        <p14:creationId xmlns:p14="http://schemas.microsoft.com/office/powerpoint/2010/main" val="36975094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C8E8B-03AC-D543-0BBE-820E223977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0F54B7-DD16-9358-AE7B-D1894D01F2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18B829-24E9-0CB0-F730-B1EA3B2AD664}"/>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5" name="Footer Placeholder 4">
            <a:extLst>
              <a:ext uri="{FF2B5EF4-FFF2-40B4-BE49-F238E27FC236}">
                <a16:creationId xmlns:a16="http://schemas.microsoft.com/office/drawing/2014/main" id="{BE446C74-3757-3DFE-F4F2-C3D0D21F18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51FB32-D139-58FB-B414-C907B10F9EE5}"/>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2164689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29397-D291-B32F-3002-AD85776AC1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CECC95-E1AB-B85A-8AD0-4E75A7D30B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D6A43-0FB9-E4CB-78E7-A97C98743C80}"/>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5" name="Footer Placeholder 4">
            <a:extLst>
              <a:ext uri="{FF2B5EF4-FFF2-40B4-BE49-F238E27FC236}">
                <a16:creationId xmlns:a16="http://schemas.microsoft.com/office/drawing/2014/main" id="{D350560B-B01B-CE4B-7351-C8EC6085B9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4DA385-7A82-E4F0-96AF-72F74E100A3B}"/>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6962009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62644-91E3-E154-3334-19EC9E44F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1DF29D-9C9F-0424-A77C-14BB78341F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7159E3-5E76-EB26-4261-201C75A861D3}"/>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5" name="Footer Placeholder 4">
            <a:extLst>
              <a:ext uri="{FF2B5EF4-FFF2-40B4-BE49-F238E27FC236}">
                <a16:creationId xmlns:a16="http://schemas.microsoft.com/office/drawing/2014/main" id="{2184848A-E871-93AE-FCFB-46CF20469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F0023-9EDA-F0B6-BBCF-D58517AFDA33}"/>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9635925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94081-8094-BD61-354A-8ACDE7370E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EB0D6-5176-C34E-A7F9-7AE622E5D5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C97EF8-B4FD-A715-1864-D238FA021F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421C46-A621-4452-33D7-C537618FE0E8}"/>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6" name="Footer Placeholder 5">
            <a:extLst>
              <a:ext uri="{FF2B5EF4-FFF2-40B4-BE49-F238E27FC236}">
                <a16:creationId xmlns:a16="http://schemas.microsoft.com/office/drawing/2014/main" id="{A1BFEED1-507B-FF53-DAC5-84F6BECE21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3C35C0-0EA6-ADD9-6823-331C580A60B2}"/>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894405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2895E-F7A0-03E7-BB7D-39E2EBE950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FD2AD5-53B1-DE75-50E8-821267D07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AAF6E6-87FE-A0CF-4AAD-D1DEECE35B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E9334-969C-7DE9-AFA9-5910A5A214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429B68-0D66-CD42-CDAA-D99A2695840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9C4185-FE33-AEB3-0982-21AB9A53F58D}"/>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8" name="Footer Placeholder 7">
            <a:extLst>
              <a:ext uri="{FF2B5EF4-FFF2-40B4-BE49-F238E27FC236}">
                <a16:creationId xmlns:a16="http://schemas.microsoft.com/office/drawing/2014/main" id="{1B98085A-BEE6-FDF9-ABFA-92617910BB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DFF8E4-5FA9-653F-E312-6CEC5074703B}"/>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3163617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600" y="1905000"/>
            <a:ext cx="439748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601"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5969" y="1905000"/>
            <a:ext cx="439748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5969" y="2514600"/>
            <a:ext cx="4397484"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E7922149-114A-4180-977E-3D91D32059D2}" type="slidenum">
              <a:rPr lang="en-US" smtClean="0"/>
              <a:pPr>
                <a:defRPr/>
              </a:pPr>
              <a:t>‹#›</a:t>
            </a:fld>
            <a:endParaRPr lang="en-US" dirty="0"/>
          </a:p>
        </p:txBody>
      </p:sp>
    </p:spTree>
    <p:extLst>
      <p:ext uri="{BB962C8B-B14F-4D97-AF65-F5344CB8AC3E}">
        <p14:creationId xmlns:p14="http://schemas.microsoft.com/office/powerpoint/2010/main" val="33544653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80A18-32DC-194C-5678-8582CA0086E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5D5610-0CFE-9A1C-1938-C9663E030061}"/>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4" name="Footer Placeholder 3">
            <a:extLst>
              <a:ext uri="{FF2B5EF4-FFF2-40B4-BE49-F238E27FC236}">
                <a16:creationId xmlns:a16="http://schemas.microsoft.com/office/drawing/2014/main" id="{00393428-9DE2-76C2-20FD-BE1235D3F3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C209C6-6EA7-817E-3FFE-40EA9D3BF8DF}"/>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19518327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7466FD-377D-248D-FAE3-379655585526}"/>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3" name="Footer Placeholder 2">
            <a:extLst>
              <a:ext uri="{FF2B5EF4-FFF2-40B4-BE49-F238E27FC236}">
                <a16:creationId xmlns:a16="http://schemas.microsoft.com/office/drawing/2014/main" id="{FDFABB24-CD87-16D0-5A2C-E18D1548A3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E2D8AE-C5F2-D177-C7ED-0267D748E8DD}"/>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20511350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EBFFF-47D6-B983-C215-9ED12C242B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81D2B4-163E-D960-66CF-BAAEF4D615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5E9A43-AFE0-9637-91E4-F17824CA7E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B57E0-B421-A249-F03E-1F95CACC75F3}"/>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6" name="Footer Placeholder 5">
            <a:extLst>
              <a:ext uri="{FF2B5EF4-FFF2-40B4-BE49-F238E27FC236}">
                <a16:creationId xmlns:a16="http://schemas.microsoft.com/office/drawing/2014/main" id="{E63AFC1B-C2E3-CB30-8C25-7602A8DFF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E64B4-52DB-E57C-6D82-33DF647663DC}"/>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6268877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36733-9DE0-C23C-5172-F2110C7AAB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4F62ED-2496-8B9C-4C12-EAFC50C88A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25CD5A-1A66-65E0-7510-AA35FFB75A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65E84F-8D64-F152-41D6-3AE3A9F37F87}"/>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6" name="Footer Placeholder 5">
            <a:extLst>
              <a:ext uri="{FF2B5EF4-FFF2-40B4-BE49-F238E27FC236}">
                <a16:creationId xmlns:a16="http://schemas.microsoft.com/office/drawing/2014/main" id="{13C77A75-4221-0F1F-B4A4-23EA14F508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1D2AC3-A85F-0D6B-38C3-DA008BC02A79}"/>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245107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7EC0-BC70-81C4-E074-9306681A9C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A14F23-2179-63B0-A59A-F64281ADF5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86E529-1610-AE4A-7701-0D7F21A6190E}"/>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5" name="Footer Placeholder 4">
            <a:extLst>
              <a:ext uri="{FF2B5EF4-FFF2-40B4-BE49-F238E27FC236}">
                <a16:creationId xmlns:a16="http://schemas.microsoft.com/office/drawing/2014/main" id="{9FA68202-C9FD-32D8-2DAF-7911FC4382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DB6D5C-24A4-8627-2685-04B52DB364D3}"/>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1364473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D80573-9BD2-B019-49A7-8ED2638EA2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322950-21DB-12CB-0903-4C00A175FA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B2EBE-DA38-0B4B-C50A-EADF934B398D}"/>
              </a:ext>
            </a:extLst>
          </p:cNvPr>
          <p:cNvSpPr>
            <a:spLocks noGrp="1"/>
          </p:cNvSpPr>
          <p:nvPr>
            <p:ph type="dt" sz="half" idx="10"/>
          </p:nvPr>
        </p:nvSpPr>
        <p:spPr/>
        <p:txBody>
          <a:bodyPr/>
          <a:lstStyle/>
          <a:p>
            <a:fld id="{1E5D17DC-F64A-42D4-8E81-338F2F34F47B}" type="datetimeFigureOut">
              <a:rPr lang="en-US" smtClean="0"/>
              <a:t>9/6/2023</a:t>
            </a:fld>
            <a:endParaRPr lang="en-US"/>
          </a:p>
        </p:txBody>
      </p:sp>
      <p:sp>
        <p:nvSpPr>
          <p:cNvPr id="5" name="Footer Placeholder 4">
            <a:extLst>
              <a:ext uri="{FF2B5EF4-FFF2-40B4-BE49-F238E27FC236}">
                <a16:creationId xmlns:a16="http://schemas.microsoft.com/office/drawing/2014/main" id="{D030143A-7F60-F08A-C652-F88983BA26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3EF6C2-89C4-23FC-1DA3-9C4CEFDCA257}"/>
              </a:ext>
            </a:extLst>
          </p:cNvPr>
          <p:cNvSpPr>
            <a:spLocks noGrp="1"/>
          </p:cNvSpPr>
          <p:nvPr>
            <p:ph type="sldNum" sz="quarter" idx="12"/>
          </p:nvPr>
        </p:nvSpPr>
        <p:spPr/>
        <p:txBody>
          <a:bodyPr/>
          <a:lstStyle/>
          <a:p>
            <a:fld id="{A4C5E000-7FB7-4701-A931-2273BB06F25B}" type="slidenum">
              <a:rPr lang="en-US" smtClean="0"/>
              <a:t>‹#›</a:t>
            </a:fld>
            <a:endParaRPr lang="en-US"/>
          </a:p>
        </p:txBody>
      </p:sp>
    </p:spTree>
    <p:extLst>
      <p:ext uri="{BB962C8B-B14F-4D97-AF65-F5344CB8AC3E}">
        <p14:creationId xmlns:p14="http://schemas.microsoft.com/office/powerpoint/2010/main" val="29410292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8"/>
        <p:cNvGrpSpPr/>
        <p:nvPr/>
      </p:nvGrpSpPr>
      <p:grpSpPr>
        <a:xfrm>
          <a:off x="0" y="0"/>
          <a:ext cx="0" cy="0"/>
          <a:chOff x="0" y="0"/>
          <a:chExt cx="0" cy="0"/>
        </a:xfrm>
      </p:grpSpPr>
      <p:sp>
        <p:nvSpPr>
          <p:cNvPr id="19" name="Google Shape;19;p21"/>
          <p:cNvSpPr/>
          <p:nvPr/>
        </p:nvSpPr>
        <p:spPr>
          <a:xfrm>
            <a:off x="1" y="6400800"/>
            <a:ext cx="12192000" cy="457200"/>
          </a:xfrm>
          <a:prstGeom prst="rect">
            <a:avLst/>
          </a:prstGeom>
          <a:solidFill>
            <a:srgbClr val="2F3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1"/>
          <p:cNvSpPr/>
          <p:nvPr/>
        </p:nvSpPr>
        <p:spPr>
          <a:xfrm>
            <a:off x="1" y="6334316"/>
            <a:ext cx="12192001" cy="65998"/>
          </a:xfrm>
          <a:prstGeom prst="rect">
            <a:avLst/>
          </a:prstGeom>
          <a:solidFill>
            <a:srgbClr val="F3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1"/>
          <p:cNvSpPr txBox="1">
            <a:spLocks noGrp="1"/>
          </p:cNvSpPr>
          <p:nvPr>
            <p:ph type="ctr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Lato Black"/>
              <a:buNone/>
              <a:defRPr sz="6000" b="1" i="0">
                <a:solidFill>
                  <a:srgbClr val="262626"/>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1"/>
          <p:cNvSpPr txBox="1">
            <a:spLocks noGrp="1"/>
          </p:cNvSpPr>
          <p:nvPr>
            <p:ph type="subTitle" idx="1"/>
          </p:nvPr>
        </p:nvSpPr>
        <p:spPr>
          <a:xfrm>
            <a:off x="1100051" y="4455620"/>
            <a:ext cx="10058400" cy="11430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200"/>
              </a:spcBef>
              <a:spcAft>
                <a:spcPts val="0"/>
              </a:spcAft>
              <a:buSzPts val="1800"/>
              <a:buNone/>
              <a:defRPr sz="1800" cap="none">
                <a:solidFill>
                  <a:schemeClr val="dk2"/>
                </a:solidFill>
                <a:latin typeface="Lato"/>
                <a:ea typeface="Lato"/>
                <a:cs typeface="Lato"/>
                <a:sym typeface="Lato"/>
              </a:defRPr>
            </a:lvl1pPr>
            <a:lvl2pPr lvl="1" algn="ctr">
              <a:lnSpc>
                <a:spcPct val="90000"/>
              </a:lnSpc>
              <a:spcBef>
                <a:spcPts val="200"/>
              </a:spcBef>
              <a:spcAft>
                <a:spcPts val="0"/>
              </a:spcAft>
              <a:buSzPts val="1800"/>
              <a:buNone/>
              <a:defRPr sz="1800"/>
            </a:lvl2pPr>
            <a:lvl3pPr lvl="2" algn="ctr">
              <a:lnSpc>
                <a:spcPct val="90000"/>
              </a:lnSpc>
              <a:spcBef>
                <a:spcPts val="400"/>
              </a:spcBef>
              <a:spcAft>
                <a:spcPts val="0"/>
              </a:spcAft>
              <a:buSzPts val="1800"/>
              <a:buNone/>
              <a:defRPr sz="1800"/>
            </a:lvl3pPr>
            <a:lvl4pPr lvl="3" algn="ctr">
              <a:lnSpc>
                <a:spcPct val="90000"/>
              </a:lnSpc>
              <a:spcBef>
                <a:spcPts val="400"/>
              </a:spcBef>
              <a:spcAft>
                <a:spcPts val="0"/>
              </a:spcAft>
              <a:buSzPts val="1500"/>
              <a:buNone/>
              <a:defRPr sz="1500"/>
            </a:lvl4pPr>
            <a:lvl5pPr lvl="4" algn="ctr">
              <a:lnSpc>
                <a:spcPct val="90000"/>
              </a:lnSpc>
              <a:spcBef>
                <a:spcPts val="400"/>
              </a:spcBef>
              <a:spcAft>
                <a:spcPts val="0"/>
              </a:spcAft>
              <a:buSzPts val="1500"/>
              <a:buNone/>
              <a:defRPr sz="1500"/>
            </a:lvl5pPr>
            <a:lvl6pPr lvl="5" algn="ctr">
              <a:lnSpc>
                <a:spcPct val="90000"/>
              </a:lnSpc>
              <a:spcBef>
                <a:spcPts val="400"/>
              </a:spcBef>
              <a:spcAft>
                <a:spcPts val="0"/>
              </a:spcAft>
              <a:buSzPts val="1500"/>
              <a:buNone/>
              <a:defRPr sz="1500"/>
            </a:lvl6pPr>
            <a:lvl7pPr lvl="6" algn="ctr">
              <a:lnSpc>
                <a:spcPct val="90000"/>
              </a:lnSpc>
              <a:spcBef>
                <a:spcPts val="400"/>
              </a:spcBef>
              <a:spcAft>
                <a:spcPts val="0"/>
              </a:spcAft>
              <a:buSzPts val="1500"/>
              <a:buNone/>
              <a:defRPr sz="1500"/>
            </a:lvl7pPr>
            <a:lvl8pPr lvl="7" algn="ctr">
              <a:lnSpc>
                <a:spcPct val="90000"/>
              </a:lnSpc>
              <a:spcBef>
                <a:spcPts val="400"/>
              </a:spcBef>
              <a:spcAft>
                <a:spcPts val="0"/>
              </a:spcAft>
              <a:buSzPts val="1500"/>
              <a:buNone/>
              <a:defRPr sz="1500"/>
            </a:lvl8pPr>
            <a:lvl9pPr lvl="8" algn="ctr">
              <a:lnSpc>
                <a:spcPct val="90000"/>
              </a:lnSpc>
              <a:spcBef>
                <a:spcPts val="400"/>
              </a:spcBef>
              <a:spcAft>
                <a:spcPts val="400"/>
              </a:spcAft>
              <a:buSzPts val="1500"/>
              <a:buNone/>
              <a:defRPr sz="1500"/>
            </a:lvl9pPr>
          </a:lstStyle>
          <a:p>
            <a:endParaRPr/>
          </a:p>
        </p:txBody>
      </p:sp>
      <p:sp>
        <p:nvSpPr>
          <p:cNvPr id="23" name="Google Shape;23;p21"/>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1"/>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b="0" i="0" u="none" strike="noStrike" cap="none">
                <a:solidFill>
                  <a:srgbClr val="FFFFFF"/>
                </a:solidFill>
                <a:latin typeface="Lato"/>
                <a:ea typeface="Lato"/>
                <a:cs typeface="Lato"/>
                <a:sym typeface="Lato"/>
              </a:defRPr>
            </a:lvl1pPr>
            <a:lvl2pPr marL="0" lvl="1" indent="0" algn="r">
              <a:spcBef>
                <a:spcPts val="0"/>
              </a:spcBef>
              <a:buNone/>
              <a:defRPr sz="788" b="0" i="0" u="none" strike="noStrike" cap="none">
                <a:solidFill>
                  <a:srgbClr val="FFFFFF"/>
                </a:solidFill>
                <a:latin typeface="Lato"/>
                <a:ea typeface="Lato"/>
                <a:cs typeface="Lato"/>
                <a:sym typeface="Lato"/>
              </a:defRPr>
            </a:lvl2pPr>
            <a:lvl3pPr marL="0" lvl="2" indent="0" algn="r">
              <a:spcBef>
                <a:spcPts val="0"/>
              </a:spcBef>
              <a:buNone/>
              <a:defRPr sz="788" b="0" i="0" u="none" strike="noStrike" cap="none">
                <a:solidFill>
                  <a:srgbClr val="FFFFFF"/>
                </a:solidFill>
                <a:latin typeface="Lato"/>
                <a:ea typeface="Lato"/>
                <a:cs typeface="Lato"/>
                <a:sym typeface="Lato"/>
              </a:defRPr>
            </a:lvl3pPr>
            <a:lvl4pPr marL="0" lvl="3" indent="0" algn="r">
              <a:spcBef>
                <a:spcPts val="0"/>
              </a:spcBef>
              <a:buNone/>
              <a:defRPr sz="788" b="0" i="0" u="none" strike="noStrike" cap="none">
                <a:solidFill>
                  <a:srgbClr val="FFFFFF"/>
                </a:solidFill>
                <a:latin typeface="Lato"/>
                <a:ea typeface="Lato"/>
                <a:cs typeface="Lato"/>
                <a:sym typeface="Lato"/>
              </a:defRPr>
            </a:lvl4pPr>
            <a:lvl5pPr marL="0" lvl="4" indent="0" algn="r">
              <a:spcBef>
                <a:spcPts val="0"/>
              </a:spcBef>
              <a:buNone/>
              <a:defRPr sz="788" b="0" i="0" u="none" strike="noStrike" cap="none">
                <a:solidFill>
                  <a:srgbClr val="FFFFFF"/>
                </a:solidFill>
                <a:latin typeface="Lato"/>
                <a:ea typeface="Lato"/>
                <a:cs typeface="Lato"/>
                <a:sym typeface="Lato"/>
              </a:defRPr>
            </a:lvl5pPr>
            <a:lvl6pPr marL="0" lvl="5" indent="0" algn="r">
              <a:spcBef>
                <a:spcPts val="0"/>
              </a:spcBef>
              <a:buNone/>
              <a:defRPr sz="788" b="0" i="0" u="none" strike="noStrike" cap="none">
                <a:solidFill>
                  <a:srgbClr val="FFFFFF"/>
                </a:solidFill>
                <a:latin typeface="Lato"/>
                <a:ea typeface="Lato"/>
                <a:cs typeface="Lato"/>
                <a:sym typeface="Lato"/>
              </a:defRPr>
            </a:lvl6pPr>
            <a:lvl7pPr marL="0" lvl="6" indent="0" algn="r">
              <a:spcBef>
                <a:spcPts val="0"/>
              </a:spcBef>
              <a:buNone/>
              <a:defRPr sz="788" b="0" i="0" u="none" strike="noStrike" cap="none">
                <a:solidFill>
                  <a:srgbClr val="FFFFFF"/>
                </a:solidFill>
                <a:latin typeface="Lato"/>
                <a:ea typeface="Lato"/>
                <a:cs typeface="Lato"/>
                <a:sym typeface="Lato"/>
              </a:defRPr>
            </a:lvl7pPr>
            <a:lvl8pPr marL="0" lvl="7" indent="0" algn="r">
              <a:spcBef>
                <a:spcPts val="0"/>
              </a:spcBef>
              <a:buNone/>
              <a:defRPr sz="788" b="0" i="0" u="none" strike="noStrike" cap="none">
                <a:solidFill>
                  <a:srgbClr val="FFFFFF"/>
                </a:solidFill>
                <a:latin typeface="Lato"/>
                <a:ea typeface="Lato"/>
                <a:cs typeface="Lato"/>
                <a:sym typeface="Lato"/>
              </a:defRPr>
            </a:lvl8pPr>
            <a:lvl9pPr marL="0" lvl="8" indent="0" algn="r">
              <a:spcBef>
                <a:spcPts val="0"/>
              </a:spcBef>
              <a:buNone/>
              <a:defRPr sz="788" b="0" i="0" u="none" strike="noStrike" cap="none">
                <a:solidFill>
                  <a:srgbClr val="FFFFFF"/>
                </a:solidFill>
                <a:latin typeface="Lato"/>
                <a:ea typeface="Lato"/>
                <a:cs typeface="Lato"/>
                <a:sym typeface="Lato"/>
              </a:defRPr>
            </a:lvl9pPr>
          </a:lstStyle>
          <a:p>
            <a:fld id="{00000000-1234-1234-1234-123412341234}" type="slidenum">
              <a:rPr lang="en-US" smtClean="0"/>
              <a:pPr/>
              <a:t>‹#›</a:t>
            </a:fld>
            <a:endParaRPr lang="en-US"/>
          </a:p>
        </p:txBody>
      </p:sp>
      <p:cxnSp>
        <p:nvCxnSpPr>
          <p:cNvPr id="26" name="Google Shape;26;p21"/>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3397911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7"/>
        <p:cNvGrpSpPr/>
        <p:nvPr/>
      </p:nvGrpSpPr>
      <p:grpSpPr>
        <a:xfrm>
          <a:off x="0" y="0"/>
          <a:ext cx="0" cy="0"/>
          <a:chOff x="0" y="0"/>
          <a:chExt cx="0" cy="0"/>
        </a:xfrm>
      </p:grpSpPr>
      <p:sp>
        <p:nvSpPr>
          <p:cNvPr id="28" name="Google Shape;28;p22"/>
          <p:cNvSpPr/>
          <p:nvPr/>
        </p:nvSpPr>
        <p:spPr>
          <a:xfrm>
            <a:off x="18" y="0"/>
            <a:ext cx="4050791" cy="6858000"/>
          </a:xfrm>
          <a:prstGeom prst="rect">
            <a:avLst/>
          </a:prstGeom>
          <a:solidFill>
            <a:srgbClr val="2F3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2"/>
          <p:cNvSpPr/>
          <p:nvPr/>
        </p:nvSpPr>
        <p:spPr>
          <a:xfrm>
            <a:off x="4040071" y="0"/>
            <a:ext cx="64008" cy="6858000"/>
          </a:xfrm>
          <a:prstGeom prst="rect">
            <a:avLst/>
          </a:prstGeom>
          <a:solidFill>
            <a:srgbClr val="F3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2"/>
          <p:cNvSpPr txBox="1">
            <a:spLocks noGrp="1"/>
          </p:cNvSpPr>
          <p:nvPr>
            <p:ph type="title"/>
          </p:nvPr>
        </p:nvSpPr>
        <p:spPr>
          <a:xfrm>
            <a:off x="457200" y="594359"/>
            <a:ext cx="3200400" cy="22860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FFFFFF"/>
              </a:buClr>
              <a:buSzPts val="2700"/>
              <a:buFont typeface="Lato Black"/>
              <a:buNone/>
              <a:defRPr sz="2700" b="1" i="0">
                <a:solidFill>
                  <a:srgbClr val="FFFFFF"/>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4800600" y="731520"/>
            <a:ext cx="6492240" cy="52578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2" name="Google Shape;32;p22"/>
          <p:cNvSpPr txBox="1">
            <a:spLocks noGrp="1"/>
          </p:cNvSpPr>
          <p:nvPr>
            <p:ph type="body" idx="2"/>
          </p:nvPr>
        </p:nvSpPr>
        <p:spPr>
          <a:xfrm>
            <a:off x="457200" y="2926080"/>
            <a:ext cx="3200400" cy="33791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125"/>
              <a:buNone/>
              <a:defRPr sz="1125">
                <a:solidFill>
                  <a:srgbClr val="FFFFFF"/>
                </a:solidFill>
                <a:latin typeface="Lato"/>
                <a:ea typeface="Lato"/>
                <a:cs typeface="Lato"/>
                <a:sym typeface="Lato"/>
              </a:defRPr>
            </a:lvl1pPr>
            <a:lvl2pPr marL="914400" lvl="1" indent="-228600" algn="l">
              <a:lnSpc>
                <a:spcPct val="90000"/>
              </a:lnSpc>
              <a:spcBef>
                <a:spcPts val="200"/>
              </a:spcBef>
              <a:spcAft>
                <a:spcPts val="0"/>
              </a:spcAft>
              <a:buSzPts val="900"/>
              <a:buNone/>
              <a:defRPr sz="900"/>
            </a:lvl2pPr>
            <a:lvl3pPr marL="1371600" lvl="2" indent="-228600" algn="l">
              <a:lnSpc>
                <a:spcPct val="90000"/>
              </a:lnSpc>
              <a:spcBef>
                <a:spcPts val="400"/>
              </a:spcBef>
              <a:spcAft>
                <a:spcPts val="0"/>
              </a:spcAft>
              <a:buSzPts val="750"/>
              <a:buNone/>
              <a:defRPr sz="750"/>
            </a:lvl3pPr>
            <a:lvl4pPr marL="1828800" lvl="3" indent="-228600" algn="l">
              <a:lnSpc>
                <a:spcPct val="90000"/>
              </a:lnSpc>
              <a:spcBef>
                <a:spcPts val="400"/>
              </a:spcBef>
              <a:spcAft>
                <a:spcPts val="0"/>
              </a:spcAft>
              <a:buSzPts val="675"/>
              <a:buNone/>
              <a:defRPr sz="675"/>
            </a:lvl4pPr>
            <a:lvl5pPr marL="2286000" lvl="4" indent="-228600" algn="l">
              <a:lnSpc>
                <a:spcPct val="90000"/>
              </a:lnSpc>
              <a:spcBef>
                <a:spcPts val="400"/>
              </a:spcBef>
              <a:spcAft>
                <a:spcPts val="0"/>
              </a:spcAft>
              <a:buSzPts val="675"/>
              <a:buNone/>
              <a:defRPr sz="675"/>
            </a:lvl5pPr>
            <a:lvl6pPr marL="2743200" lvl="5" indent="-228600" algn="l">
              <a:lnSpc>
                <a:spcPct val="90000"/>
              </a:lnSpc>
              <a:spcBef>
                <a:spcPts val="400"/>
              </a:spcBef>
              <a:spcAft>
                <a:spcPts val="0"/>
              </a:spcAft>
              <a:buSzPts val="675"/>
              <a:buNone/>
              <a:defRPr sz="675"/>
            </a:lvl6pPr>
            <a:lvl7pPr marL="3200400" lvl="6" indent="-228600" algn="l">
              <a:lnSpc>
                <a:spcPct val="90000"/>
              </a:lnSpc>
              <a:spcBef>
                <a:spcPts val="400"/>
              </a:spcBef>
              <a:spcAft>
                <a:spcPts val="0"/>
              </a:spcAft>
              <a:buSzPts val="675"/>
              <a:buNone/>
              <a:defRPr sz="675"/>
            </a:lvl7pPr>
            <a:lvl8pPr marL="3657600" lvl="7" indent="-228600" algn="l">
              <a:lnSpc>
                <a:spcPct val="90000"/>
              </a:lnSpc>
              <a:spcBef>
                <a:spcPts val="400"/>
              </a:spcBef>
              <a:spcAft>
                <a:spcPts val="0"/>
              </a:spcAft>
              <a:buSzPts val="675"/>
              <a:buNone/>
              <a:defRPr sz="675"/>
            </a:lvl8pPr>
            <a:lvl9pPr marL="4114800" lvl="8" indent="-228600" algn="l">
              <a:lnSpc>
                <a:spcPct val="90000"/>
              </a:lnSpc>
              <a:spcBef>
                <a:spcPts val="400"/>
              </a:spcBef>
              <a:spcAft>
                <a:spcPts val="400"/>
              </a:spcAft>
              <a:buSzPts val="675"/>
              <a:buNone/>
              <a:defRPr sz="675"/>
            </a:lvl9pPr>
          </a:lstStyle>
          <a:p>
            <a:endParaRPr/>
          </a:p>
        </p:txBody>
      </p:sp>
      <p:sp>
        <p:nvSpPr>
          <p:cNvPr id="33" name="Google Shape;33;p22"/>
          <p:cNvSpPr txBox="1">
            <a:spLocks noGrp="1"/>
          </p:cNvSpPr>
          <p:nvPr>
            <p:ph type="dt" idx="10"/>
          </p:nvPr>
        </p:nvSpPr>
        <p:spPr>
          <a:xfrm>
            <a:off x="465513" y="6459787"/>
            <a:ext cx="261851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800600" y="6459787"/>
            <a:ext cx="4648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dk2"/>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b="0" i="0" u="none" strike="noStrike" cap="none">
                <a:solidFill>
                  <a:schemeClr val="dk2"/>
                </a:solidFill>
                <a:latin typeface="Lato"/>
                <a:ea typeface="Lato"/>
                <a:cs typeface="Lato"/>
                <a:sym typeface="Lato"/>
              </a:defRPr>
            </a:lvl1pPr>
            <a:lvl2pPr marL="0" lvl="1" indent="0" algn="r">
              <a:spcBef>
                <a:spcPts val="0"/>
              </a:spcBef>
              <a:buNone/>
              <a:defRPr sz="788" b="0" i="0" u="none" strike="noStrike" cap="none">
                <a:solidFill>
                  <a:schemeClr val="dk2"/>
                </a:solidFill>
                <a:latin typeface="Lato"/>
                <a:ea typeface="Lato"/>
                <a:cs typeface="Lato"/>
                <a:sym typeface="Lato"/>
              </a:defRPr>
            </a:lvl2pPr>
            <a:lvl3pPr marL="0" lvl="2" indent="0" algn="r">
              <a:spcBef>
                <a:spcPts val="0"/>
              </a:spcBef>
              <a:buNone/>
              <a:defRPr sz="788" b="0" i="0" u="none" strike="noStrike" cap="none">
                <a:solidFill>
                  <a:schemeClr val="dk2"/>
                </a:solidFill>
                <a:latin typeface="Lato"/>
                <a:ea typeface="Lato"/>
                <a:cs typeface="Lato"/>
                <a:sym typeface="Lato"/>
              </a:defRPr>
            </a:lvl3pPr>
            <a:lvl4pPr marL="0" lvl="3" indent="0" algn="r">
              <a:spcBef>
                <a:spcPts val="0"/>
              </a:spcBef>
              <a:buNone/>
              <a:defRPr sz="788" b="0" i="0" u="none" strike="noStrike" cap="none">
                <a:solidFill>
                  <a:schemeClr val="dk2"/>
                </a:solidFill>
                <a:latin typeface="Lato"/>
                <a:ea typeface="Lato"/>
                <a:cs typeface="Lato"/>
                <a:sym typeface="Lato"/>
              </a:defRPr>
            </a:lvl4pPr>
            <a:lvl5pPr marL="0" lvl="4" indent="0" algn="r">
              <a:spcBef>
                <a:spcPts val="0"/>
              </a:spcBef>
              <a:buNone/>
              <a:defRPr sz="788" b="0" i="0" u="none" strike="noStrike" cap="none">
                <a:solidFill>
                  <a:schemeClr val="dk2"/>
                </a:solidFill>
                <a:latin typeface="Lato"/>
                <a:ea typeface="Lato"/>
                <a:cs typeface="Lato"/>
                <a:sym typeface="Lato"/>
              </a:defRPr>
            </a:lvl5pPr>
            <a:lvl6pPr marL="0" lvl="5" indent="0" algn="r">
              <a:spcBef>
                <a:spcPts val="0"/>
              </a:spcBef>
              <a:buNone/>
              <a:defRPr sz="788" b="0" i="0" u="none" strike="noStrike" cap="none">
                <a:solidFill>
                  <a:schemeClr val="dk2"/>
                </a:solidFill>
                <a:latin typeface="Lato"/>
                <a:ea typeface="Lato"/>
                <a:cs typeface="Lato"/>
                <a:sym typeface="Lato"/>
              </a:defRPr>
            </a:lvl6pPr>
            <a:lvl7pPr marL="0" lvl="6" indent="0" algn="r">
              <a:spcBef>
                <a:spcPts val="0"/>
              </a:spcBef>
              <a:buNone/>
              <a:defRPr sz="788" b="0" i="0" u="none" strike="noStrike" cap="none">
                <a:solidFill>
                  <a:schemeClr val="dk2"/>
                </a:solidFill>
                <a:latin typeface="Lato"/>
                <a:ea typeface="Lato"/>
                <a:cs typeface="Lato"/>
                <a:sym typeface="Lato"/>
              </a:defRPr>
            </a:lvl7pPr>
            <a:lvl8pPr marL="0" lvl="7" indent="0" algn="r">
              <a:spcBef>
                <a:spcPts val="0"/>
              </a:spcBef>
              <a:buNone/>
              <a:defRPr sz="788" b="0" i="0" u="none" strike="noStrike" cap="none">
                <a:solidFill>
                  <a:schemeClr val="dk2"/>
                </a:solidFill>
                <a:latin typeface="Lato"/>
                <a:ea typeface="Lato"/>
                <a:cs typeface="Lato"/>
                <a:sym typeface="Lato"/>
              </a:defRPr>
            </a:lvl8pPr>
            <a:lvl9pPr marL="0" lvl="8" indent="0" algn="r">
              <a:spcBef>
                <a:spcPts val="0"/>
              </a:spcBef>
              <a:buNone/>
              <a:defRPr sz="788" b="0" i="0" u="none" strike="noStrike" cap="none">
                <a:solidFill>
                  <a:schemeClr val="dk2"/>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401572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6"/>
        <p:cNvGrpSpPr/>
        <p:nvPr/>
      </p:nvGrpSpPr>
      <p:grpSpPr>
        <a:xfrm>
          <a:off x="0" y="0"/>
          <a:ext cx="0" cy="0"/>
          <a:chOff x="0" y="0"/>
          <a:chExt cx="0" cy="0"/>
        </a:xfrm>
      </p:grpSpPr>
      <p:sp>
        <p:nvSpPr>
          <p:cNvPr id="37" name="Google Shape;37;p23"/>
          <p:cNvSpPr/>
          <p:nvPr/>
        </p:nvSpPr>
        <p:spPr>
          <a:xfrm>
            <a:off x="1" y="6400800"/>
            <a:ext cx="12192000" cy="457200"/>
          </a:xfrm>
          <a:prstGeom prst="rect">
            <a:avLst/>
          </a:prstGeom>
          <a:solidFill>
            <a:srgbClr val="2F3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3"/>
          <p:cNvSpPr/>
          <p:nvPr/>
        </p:nvSpPr>
        <p:spPr>
          <a:xfrm>
            <a:off x="1" y="6334316"/>
            <a:ext cx="12192001" cy="65998"/>
          </a:xfrm>
          <a:prstGeom prst="rect">
            <a:avLst/>
          </a:prstGeom>
          <a:solidFill>
            <a:srgbClr val="F3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3"/>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3"/>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3"/>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b="0" i="0" u="none" strike="noStrike" cap="none">
                <a:solidFill>
                  <a:srgbClr val="FFFFFF"/>
                </a:solidFill>
                <a:latin typeface="Lato"/>
                <a:ea typeface="Lato"/>
                <a:cs typeface="Lato"/>
                <a:sym typeface="Lato"/>
              </a:defRPr>
            </a:lvl1pPr>
            <a:lvl2pPr marL="0" lvl="1" indent="0" algn="r">
              <a:spcBef>
                <a:spcPts val="0"/>
              </a:spcBef>
              <a:buNone/>
              <a:defRPr sz="788" b="0" i="0" u="none" strike="noStrike" cap="none">
                <a:solidFill>
                  <a:srgbClr val="FFFFFF"/>
                </a:solidFill>
                <a:latin typeface="Lato"/>
                <a:ea typeface="Lato"/>
                <a:cs typeface="Lato"/>
                <a:sym typeface="Lato"/>
              </a:defRPr>
            </a:lvl2pPr>
            <a:lvl3pPr marL="0" lvl="2" indent="0" algn="r">
              <a:spcBef>
                <a:spcPts val="0"/>
              </a:spcBef>
              <a:buNone/>
              <a:defRPr sz="788" b="0" i="0" u="none" strike="noStrike" cap="none">
                <a:solidFill>
                  <a:srgbClr val="FFFFFF"/>
                </a:solidFill>
                <a:latin typeface="Lato"/>
                <a:ea typeface="Lato"/>
                <a:cs typeface="Lato"/>
                <a:sym typeface="Lato"/>
              </a:defRPr>
            </a:lvl3pPr>
            <a:lvl4pPr marL="0" lvl="3" indent="0" algn="r">
              <a:spcBef>
                <a:spcPts val="0"/>
              </a:spcBef>
              <a:buNone/>
              <a:defRPr sz="788" b="0" i="0" u="none" strike="noStrike" cap="none">
                <a:solidFill>
                  <a:srgbClr val="FFFFFF"/>
                </a:solidFill>
                <a:latin typeface="Lato"/>
                <a:ea typeface="Lato"/>
                <a:cs typeface="Lato"/>
                <a:sym typeface="Lato"/>
              </a:defRPr>
            </a:lvl4pPr>
            <a:lvl5pPr marL="0" lvl="4" indent="0" algn="r">
              <a:spcBef>
                <a:spcPts val="0"/>
              </a:spcBef>
              <a:buNone/>
              <a:defRPr sz="788" b="0" i="0" u="none" strike="noStrike" cap="none">
                <a:solidFill>
                  <a:srgbClr val="FFFFFF"/>
                </a:solidFill>
                <a:latin typeface="Lato"/>
                <a:ea typeface="Lato"/>
                <a:cs typeface="Lato"/>
                <a:sym typeface="Lato"/>
              </a:defRPr>
            </a:lvl5pPr>
            <a:lvl6pPr marL="0" lvl="5" indent="0" algn="r">
              <a:spcBef>
                <a:spcPts val="0"/>
              </a:spcBef>
              <a:buNone/>
              <a:defRPr sz="788" b="0" i="0" u="none" strike="noStrike" cap="none">
                <a:solidFill>
                  <a:srgbClr val="FFFFFF"/>
                </a:solidFill>
                <a:latin typeface="Lato"/>
                <a:ea typeface="Lato"/>
                <a:cs typeface="Lato"/>
                <a:sym typeface="Lato"/>
              </a:defRPr>
            </a:lvl6pPr>
            <a:lvl7pPr marL="0" lvl="6" indent="0" algn="r">
              <a:spcBef>
                <a:spcPts val="0"/>
              </a:spcBef>
              <a:buNone/>
              <a:defRPr sz="788" b="0" i="0" u="none" strike="noStrike" cap="none">
                <a:solidFill>
                  <a:srgbClr val="FFFFFF"/>
                </a:solidFill>
                <a:latin typeface="Lato"/>
                <a:ea typeface="Lato"/>
                <a:cs typeface="Lato"/>
                <a:sym typeface="Lato"/>
              </a:defRPr>
            </a:lvl7pPr>
            <a:lvl8pPr marL="0" lvl="7" indent="0" algn="r">
              <a:spcBef>
                <a:spcPts val="0"/>
              </a:spcBef>
              <a:buNone/>
              <a:defRPr sz="788" b="0" i="0" u="none" strike="noStrike" cap="none">
                <a:solidFill>
                  <a:srgbClr val="FFFFFF"/>
                </a:solidFill>
                <a:latin typeface="Lato"/>
                <a:ea typeface="Lato"/>
                <a:cs typeface="Lato"/>
                <a:sym typeface="Lato"/>
              </a:defRPr>
            </a:lvl8pPr>
            <a:lvl9pPr marL="0" lvl="8" indent="0" algn="r">
              <a:spcBef>
                <a:spcPts val="0"/>
              </a:spcBef>
              <a:buNone/>
              <a:defRPr sz="788" b="0" i="0" u="none" strike="noStrike" cap="none">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04214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Lato Black"/>
              <a:buNone/>
              <a:defRPr b="1" i="0">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5"/>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7" name="Google Shape;47;p25"/>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83734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dirty="0"/>
          </a:p>
        </p:txBody>
      </p:sp>
      <p:sp>
        <p:nvSpPr>
          <p:cNvPr id="5" name="Footer Placeholder 3"/>
          <p:cNvSpPr>
            <a:spLocks noGrp="1"/>
          </p:cNvSpPr>
          <p:nvPr>
            <p:ph type="ftr" sz="quarter" idx="11"/>
          </p:nvPr>
        </p:nvSpPr>
        <p:spPr/>
        <p:txBody>
          <a:bodyPr/>
          <a:lstStyle/>
          <a:p>
            <a:pPr>
              <a:defRPr/>
            </a:pPr>
            <a:endParaRPr lang="en-US" dirty="0"/>
          </a:p>
        </p:txBody>
      </p:sp>
      <p:sp>
        <p:nvSpPr>
          <p:cNvPr id="6" name="Slide Number Placeholder 4"/>
          <p:cNvSpPr>
            <a:spLocks noGrp="1"/>
          </p:cNvSpPr>
          <p:nvPr>
            <p:ph type="sldNum" sz="quarter" idx="12"/>
          </p:nvPr>
        </p:nvSpPr>
        <p:spPr/>
        <p:txBody>
          <a:bodyPr/>
          <a:lstStyle/>
          <a:p>
            <a:pPr>
              <a:defRPr/>
            </a:pPr>
            <a:fld id="{FEFE4E7A-5043-4336-A0C6-E316D657757C}" type="slidenum">
              <a:rPr lang="en-US" smtClean="0"/>
              <a:pPr>
                <a:defRPr/>
              </a:pPr>
              <a:t>‹#›</a:t>
            </a:fld>
            <a:endParaRPr lang="en-US" dirty="0"/>
          </a:p>
        </p:txBody>
      </p:sp>
    </p:spTree>
    <p:extLst>
      <p:ext uri="{BB962C8B-B14F-4D97-AF65-F5344CB8AC3E}">
        <p14:creationId xmlns:p14="http://schemas.microsoft.com/office/powerpoint/2010/main" val="41864008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bg>
      <p:bgPr>
        <a:solidFill>
          <a:schemeClr val="lt1"/>
        </a:solidFill>
        <a:effectLst/>
      </p:bgPr>
    </p:bg>
    <p:spTree>
      <p:nvGrpSpPr>
        <p:cNvPr id="1" name="Shape 50"/>
        <p:cNvGrpSpPr/>
        <p:nvPr/>
      </p:nvGrpSpPr>
      <p:grpSpPr>
        <a:xfrm>
          <a:off x="0" y="0"/>
          <a:ext cx="0" cy="0"/>
          <a:chOff x="0" y="0"/>
          <a:chExt cx="0" cy="0"/>
        </a:xfrm>
      </p:grpSpPr>
      <p:sp>
        <p:nvSpPr>
          <p:cNvPr id="51" name="Google Shape;51;p26"/>
          <p:cNvSpPr/>
          <p:nvPr/>
        </p:nvSpPr>
        <p:spPr>
          <a:xfrm>
            <a:off x="1" y="6400800"/>
            <a:ext cx="12192000" cy="457200"/>
          </a:xfrm>
          <a:prstGeom prst="rect">
            <a:avLst/>
          </a:prstGeom>
          <a:solidFill>
            <a:srgbClr val="2F3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6"/>
          <p:cNvSpPr/>
          <p:nvPr/>
        </p:nvSpPr>
        <p:spPr>
          <a:xfrm>
            <a:off x="1" y="6334316"/>
            <a:ext cx="12192001" cy="65998"/>
          </a:xfrm>
          <a:prstGeom prst="rect">
            <a:avLst/>
          </a:prstGeom>
          <a:solidFill>
            <a:srgbClr val="F3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6"/>
          <p:cNvSpPr txBox="1">
            <a:spLocks noGrp="1"/>
          </p:cNvSpPr>
          <p:nvPr>
            <p:ph type="title"/>
          </p:nvPr>
        </p:nvSpPr>
        <p:spPr>
          <a:xfrm>
            <a:off x="1097280" y="758952"/>
            <a:ext cx="10058400" cy="356616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262626"/>
              </a:buClr>
              <a:buSzPts val="6000"/>
              <a:buFont typeface="Lato Black"/>
              <a:buNone/>
              <a:defRPr sz="6000" b="1" i="0">
                <a:solidFill>
                  <a:srgbClr val="262626"/>
                </a:solidFill>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26"/>
          <p:cNvSpPr txBox="1">
            <a:spLocks noGrp="1"/>
          </p:cNvSpPr>
          <p:nvPr>
            <p:ph type="body" idx="1"/>
          </p:nvPr>
        </p:nvSpPr>
        <p:spPr>
          <a:xfrm>
            <a:off x="1097280" y="4453128"/>
            <a:ext cx="10058400" cy="1143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SzPts val="1800"/>
              <a:buNone/>
              <a:defRPr sz="1800" cap="none">
                <a:solidFill>
                  <a:schemeClr val="dk2"/>
                </a:solidFill>
                <a:latin typeface="Lato"/>
                <a:ea typeface="Lato"/>
                <a:cs typeface="Lato"/>
                <a:sym typeface="Lato"/>
              </a:defRPr>
            </a:lvl1pPr>
            <a:lvl2pPr marL="914400" lvl="1" indent="-228600" algn="l">
              <a:lnSpc>
                <a:spcPct val="90000"/>
              </a:lnSpc>
              <a:spcBef>
                <a:spcPts val="200"/>
              </a:spcBef>
              <a:spcAft>
                <a:spcPts val="0"/>
              </a:spcAft>
              <a:buSzPts val="1350"/>
              <a:buNone/>
              <a:defRPr sz="1350">
                <a:solidFill>
                  <a:srgbClr val="888888"/>
                </a:solidFill>
              </a:defRPr>
            </a:lvl2pPr>
            <a:lvl3pPr marL="1371600" lvl="2" indent="-228600" algn="l">
              <a:lnSpc>
                <a:spcPct val="90000"/>
              </a:lnSpc>
              <a:spcBef>
                <a:spcPts val="400"/>
              </a:spcBef>
              <a:spcAft>
                <a:spcPts val="0"/>
              </a:spcAft>
              <a:buSzPts val="1200"/>
              <a:buNone/>
              <a:defRPr sz="1200">
                <a:solidFill>
                  <a:srgbClr val="888888"/>
                </a:solidFill>
              </a:defRPr>
            </a:lvl3pPr>
            <a:lvl4pPr marL="1828800" lvl="3" indent="-228600" algn="l">
              <a:lnSpc>
                <a:spcPct val="90000"/>
              </a:lnSpc>
              <a:spcBef>
                <a:spcPts val="400"/>
              </a:spcBef>
              <a:spcAft>
                <a:spcPts val="0"/>
              </a:spcAft>
              <a:buSzPts val="1050"/>
              <a:buNone/>
              <a:defRPr sz="1050">
                <a:solidFill>
                  <a:srgbClr val="888888"/>
                </a:solidFill>
              </a:defRPr>
            </a:lvl4pPr>
            <a:lvl5pPr marL="2286000" lvl="4" indent="-228600" algn="l">
              <a:lnSpc>
                <a:spcPct val="90000"/>
              </a:lnSpc>
              <a:spcBef>
                <a:spcPts val="400"/>
              </a:spcBef>
              <a:spcAft>
                <a:spcPts val="0"/>
              </a:spcAft>
              <a:buSzPts val="1050"/>
              <a:buNone/>
              <a:defRPr sz="1050">
                <a:solidFill>
                  <a:srgbClr val="888888"/>
                </a:solidFill>
              </a:defRPr>
            </a:lvl5pPr>
            <a:lvl6pPr marL="2743200" lvl="5" indent="-228600" algn="l">
              <a:lnSpc>
                <a:spcPct val="90000"/>
              </a:lnSpc>
              <a:spcBef>
                <a:spcPts val="400"/>
              </a:spcBef>
              <a:spcAft>
                <a:spcPts val="0"/>
              </a:spcAft>
              <a:buSzPts val="1050"/>
              <a:buNone/>
              <a:defRPr sz="1050">
                <a:solidFill>
                  <a:srgbClr val="888888"/>
                </a:solidFill>
              </a:defRPr>
            </a:lvl6pPr>
            <a:lvl7pPr marL="3200400" lvl="6" indent="-228600" algn="l">
              <a:lnSpc>
                <a:spcPct val="90000"/>
              </a:lnSpc>
              <a:spcBef>
                <a:spcPts val="400"/>
              </a:spcBef>
              <a:spcAft>
                <a:spcPts val="0"/>
              </a:spcAft>
              <a:buSzPts val="1050"/>
              <a:buNone/>
              <a:defRPr sz="1050">
                <a:solidFill>
                  <a:srgbClr val="888888"/>
                </a:solidFill>
              </a:defRPr>
            </a:lvl7pPr>
            <a:lvl8pPr marL="3657600" lvl="7" indent="-228600" algn="l">
              <a:lnSpc>
                <a:spcPct val="90000"/>
              </a:lnSpc>
              <a:spcBef>
                <a:spcPts val="400"/>
              </a:spcBef>
              <a:spcAft>
                <a:spcPts val="0"/>
              </a:spcAft>
              <a:buSzPts val="1050"/>
              <a:buNone/>
              <a:defRPr sz="1050">
                <a:solidFill>
                  <a:srgbClr val="888888"/>
                </a:solidFill>
              </a:defRPr>
            </a:lvl8pPr>
            <a:lvl9pPr marL="4114800" lvl="8" indent="-228600" algn="l">
              <a:lnSpc>
                <a:spcPct val="90000"/>
              </a:lnSpc>
              <a:spcBef>
                <a:spcPts val="400"/>
              </a:spcBef>
              <a:spcAft>
                <a:spcPts val="400"/>
              </a:spcAft>
              <a:buSzPts val="1050"/>
              <a:buNone/>
              <a:defRPr sz="1050">
                <a:solidFill>
                  <a:srgbClr val="888888"/>
                </a:solidFill>
              </a:defRPr>
            </a:lvl9pPr>
          </a:lstStyle>
          <a:p>
            <a:endParaRPr/>
          </a:p>
        </p:txBody>
      </p:sp>
      <p:sp>
        <p:nvSpPr>
          <p:cNvPr id="55" name="Google Shape;55;p26"/>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6"/>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6"/>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cxnSp>
        <p:nvCxnSpPr>
          <p:cNvPr id="58" name="Google Shape;58;p26"/>
          <p:cNvCxnSpPr/>
          <p:nvPr/>
        </p:nvCxnSpPr>
        <p:spPr>
          <a:xfrm>
            <a:off x="1207659" y="4343400"/>
            <a:ext cx="987552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0546352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9"/>
        <p:cNvGrpSpPr/>
        <p:nvPr/>
      </p:nvGrpSpPr>
      <p:grpSpPr>
        <a:xfrm>
          <a:off x="0" y="0"/>
          <a:ext cx="0" cy="0"/>
          <a:chOff x="0" y="0"/>
          <a:chExt cx="0" cy="0"/>
        </a:xfrm>
      </p:grpSpPr>
      <p:sp>
        <p:nvSpPr>
          <p:cNvPr id="60" name="Google Shape;60;p27"/>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Lato Black"/>
              <a:buNone/>
              <a:defRPr b="1" i="0">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27"/>
          <p:cNvSpPr txBox="1">
            <a:spLocks noGrp="1"/>
          </p:cNvSpPr>
          <p:nvPr>
            <p:ph type="body" idx="1"/>
          </p:nvPr>
        </p:nvSpPr>
        <p:spPr>
          <a:xfrm>
            <a:off x="1097279" y="1845734"/>
            <a:ext cx="493776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2" name="Google Shape;62;p27"/>
          <p:cNvSpPr txBox="1">
            <a:spLocks noGrp="1"/>
          </p:cNvSpPr>
          <p:nvPr>
            <p:ph type="body" idx="2"/>
          </p:nvPr>
        </p:nvSpPr>
        <p:spPr>
          <a:xfrm>
            <a:off x="6217920" y="1845735"/>
            <a:ext cx="4937760" cy="402336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63" name="Google Shape;63;p27"/>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7"/>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27"/>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69734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66"/>
        <p:cNvGrpSpPr/>
        <p:nvPr/>
      </p:nvGrpSpPr>
      <p:grpSpPr>
        <a:xfrm>
          <a:off x="0" y="0"/>
          <a:ext cx="0" cy="0"/>
          <a:chOff x="0" y="0"/>
          <a:chExt cx="0" cy="0"/>
        </a:xfrm>
      </p:grpSpPr>
      <p:sp>
        <p:nvSpPr>
          <p:cNvPr id="67" name="Google Shape;67;p28"/>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Lato Black"/>
              <a:buNone/>
              <a:defRPr b="1" i="0">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28"/>
          <p:cNvSpPr txBox="1">
            <a:spLocks noGrp="1"/>
          </p:cNvSpPr>
          <p:nvPr>
            <p:ph type="body" idx="1"/>
          </p:nvPr>
        </p:nvSpPr>
        <p:spPr>
          <a:xfrm>
            <a:off x="109728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500"/>
              <a:buNone/>
              <a:defRPr sz="1500" b="0" cap="none">
                <a:solidFill>
                  <a:schemeClr val="dk2"/>
                </a:solidFill>
                <a:latin typeface="Lato"/>
                <a:ea typeface="Lato"/>
                <a:cs typeface="Lato"/>
                <a:sym typeface="Lato"/>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400"/>
              </a:spcBef>
              <a:spcAft>
                <a:spcPts val="0"/>
              </a:spcAft>
              <a:buSzPts val="1350"/>
              <a:buNone/>
              <a:defRPr sz="135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SzPts val="1200"/>
              <a:buNone/>
              <a:defRPr sz="1200" b="1"/>
            </a:lvl6pPr>
            <a:lvl7pPr marL="3200400" lvl="6" indent="-228600" algn="l">
              <a:lnSpc>
                <a:spcPct val="90000"/>
              </a:lnSpc>
              <a:spcBef>
                <a:spcPts val="400"/>
              </a:spcBef>
              <a:spcAft>
                <a:spcPts val="0"/>
              </a:spcAft>
              <a:buSzPts val="1200"/>
              <a:buNone/>
              <a:defRPr sz="1200" b="1"/>
            </a:lvl7pPr>
            <a:lvl8pPr marL="3657600" lvl="7" indent="-228600" algn="l">
              <a:lnSpc>
                <a:spcPct val="90000"/>
              </a:lnSpc>
              <a:spcBef>
                <a:spcPts val="400"/>
              </a:spcBef>
              <a:spcAft>
                <a:spcPts val="0"/>
              </a:spcAft>
              <a:buSzPts val="1200"/>
              <a:buNone/>
              <a:defRPr sz="1200" b="1"/>
            </a:lvl8pPr>
            <a:lvl9pPr marL="4114800" lvl="8" indent="-228600" algn="l">
              <a:lnSpc>
                <a:spcPct val="90000"/>
              </a:lnSpc>
              <a:spcBef>
                <a:spcPts val="400"/>
              </a:spcBef>
              <a:spcAft>
                <a:spcPts val="400"/>
              </a:spcAft>
              <a:buSzPts val="1200"/>
              <a:buNone/>
              <a:defRPr sz="1200" b="1"/>
            </a:lvl9pPr>
          </a:lstStyle>
          <a:p>
            <a:endParaRPr/>
          </a:p>
        </p:txBody>
      </p:sp>
      <p:sp>
        <p:nvSpPr>
          <p:cNvPr id="69" name="Google Shape;69;p28"/>
          <p:cNvSpPr txBox="1">
            <a:spLocks noGrp="1"/>
          </p:cNvSpPr>
          <p:nvPr>
            <p:ph type="body" idx="2"/>
          </p:nvPr>
        </p:nvSpPr>
        <p:spPr>
          <a:xfrm>
            <a:off x="109728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0" name="Google Shape;70;p28"/>
          <p:cNvSpPr txBox="1">
            <a:spLocks noGrp="1"/>
          </p:cNvSpPr>
          <p:nvPr>
            <p:ph type="body" idx="3"/>
          </p:nvPr>
        </p:nvSpPr>
        <p:spPr>
          <a:xfrm>
            <a:off x="6217920" y="1846052"/>
            <a:ext cx="4937760" cy="73628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SzPts val="1500"/>
              <a:buNone/>
              <a:defRPr sz="1500" b="0" cap="none">
                <a:solidFill>
                  <a:schemeClr val="dk2"/>
                </a:solidFill>
                <a:latin typeface="Lato"/>
                <a:ea typeface="Lato"/>
                <a:cs typeface="Lato"/>
                <a:sym typeface="Lato"/>
              </a:defRPr>
            </a:lvl1pPr>
            <a:lvl2pPr marL="914400" lvl="1" indent="-228600" algn="l">
              <a:lnSpc>
                <a:spcPct val="90000"/>
              </a:lnSpc>
              <a:spcBef>
                <a:spcPts val="200"/>
              </a:spcBef>
              <a:spcAft>
                <a:spcPts val="0"/>
              </a:spcAft>
              <a:buSzPts val="1500"/>
              <a:buNone/>
              <a:defRPr sz="1500" b="1"/>
            </a:lvl2pPr>
            <a:lvl3pPr marL="1371600" lvl="2" indent="-228600" algn="l">
              <a:lnSpc>
                <a:spcPct val="90000"/>
              </a:lnSpc>
              <a:spcBef>
                <a:spcPts val="400"/>
              </a:spcBef>
              <a:spcAft>
                <a:spcPts val="0"/>
              </a:spcAft>
              <a:buSzPts val="1350"/>
              <a:buNone/>
              <a:defRPr sz="1350" b="1"/>
            </a:lvl3pPr>
            <a:lvl4pPr marL="1828800" lvl="3" indent="-228600" algn="l">
              <a:lnSpc>
                <a:spcPct val="90000"/>
              </a:lnSpc>
              <a:spcBef>
                <a:spcPts val="400"/>
              </a:spcBef>
              <a:spcAft>
                <a:spcPts val="0"/>
              </a:spcAft>
              <a:buSzPts val="1200"/>
              <a:buNone/>
              <a:defRPr sz="1200" b="1"/>
            </a:lvl4pPr>
            <a:lvl5pPr marL="2286000" lvl="4" indent="-228600" algn="l">
              <a:lnSpc>
                <a:spcPct val="90000"/>
              </a:lnSpc>
              <a:spcBef>
                <a:spcPts val="400"/>
              </a:spcBef>
              <a:spcAft>
                <a:spcPts val="0"/>
              </a:spcAft>
              <a:buSzPts val="1200"/>
              <a:buNone/>
              <a:defRPr sz="1200" b="1"/>
            </a:lvl5pPr>
            <a:lvl6pPr marL="2743200" lvl="5" indent="-228600" algn="l">
              <a:lnSpc>
                <a:spcPct val="90000"/>
              </a:lnSpc>
              <a:spcBef>
                <a:spcPts val="400"/>
              </a:spcBef>
              <a:spcAft>
                <a:spcPts val="0"/>
              </a:spcAft>
              <a:buSzPts val="1200"/>
              <a:buNone/>
              <a:defRPr sz="1200" b="1"/>
            </a:lvl6pPr>
            <a:lvl7pPr marL="3200400" lvl="6" indent="-228600" algn="l">
              <a:lnSpc>
                <a:spcPct val="90000"/>
              </a:lnSpc>
              <a:spcBef>
                <a:spcPts val="400"/>
              </a:spcBef>
              <a:spcAft>
                <a:spcPts val="0"/>
              </a:spcAft>
              <a:buSzPts val="1200"/>
              <a:buNone/>
              <a:defRPr sz="1200" b="1"/>
            </a:lvl7pPr>
            <a:lvl8pPr marL="3657600" lvl="7" indent="-228600" algn="l">
              <a:lnSpc>
                <a:spcPct val="90000"/>
              </a:lnSpc>
              <a:spcBef>
                <a:spcPts val="400"/>
              </a:spcBef>
              <a:spcAft>
                <a:spcPts val="0"/>
              </a:spcAft>
              <a:buSzPts val="1200"/>
              <a:buNone/>
              <a:defRPr sz="1200" b="1"/>
            </a:lvl8pPr>
            <a:lvl9pPr marL="4114800" lvl="8" indent="-228600" algn="l">
              <a:lnSpc>
                <a:spcPct val="90000"/>
              </a:lnSpc>
              <a:spcBef>
                <a:spcPts val="400"/>
              </a:spcBef>
              <a:spcAft>
                <a:spcPts val="400"/>
              </a:spcAft>
              <a:buSzPts val="1200"/>
              <a:buNone/>
              <a:defRPr sz="1200" b="1"/>
            </a:lvl9pPr>
          </a:lstStyle>
          <a:p>
            <a:endParaRPr/>
          </a:p>
        </p:txBody>
      </p:sp>
      <p:sp>
        <p:nvSpPr>
          <p:cNvPr id="71" name="Google Shape;71;p28"/>
          <p:cNvSpPr txBox="1">
            <a:spLocks noGrp="1"/>
          </p:cNvSpPr>
          <p:nvPr>
            <p:ph type="body" idx="4"/>
          </p:nvPr>
        </p:nvSpPr>
        <p:spPr>
          <a:xfrm>
            <a:off x="6217920" y="2582334"/>
            <a:ext cx="4937760" cy="3378200"/>
          </a:xfrm>
          <a:prstGeom prst="rect">
            <a:avLst/>
          </a:prstGeom>
          <a:noFill/>
          <a:ln>
            <a:noFill/>
          </a:ln>
        </p:spPr>
        <p:txBody>
          <a:bodyPr spcFirstLastPara="1" wrap="square" lIns="0" tIns="45700" rIns="0" bIns="4570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72" name="Google Shape;72;p28"/>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8"/>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8"/>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4301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29"/>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Lato Black"/>
              <a:buNone/>
              <a:defRPr b="1" i="0">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29"/>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537093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80"/>
        <p:cNvGrpSpPr/>
        <p:nvPr/>
      </p:nvGrpSpPr>
      <p:grpSpPr>
        <a:xfrm>
          <a:off x="0" y="0"/>
          <a:ext cx="0" cy="0"/>
          <a:chOff x="0" y="0"/>
          <a:chExt cx="0" cy="0"/>
        </a:xfrm>
      </p:grpSpPr>
      <p:sp>
        <p:nvSpPr>
          <p:cNvPr id="81" name="Google Shape;81;p30"/>
          <p:cNvSpPr/>
          <p:nvPr/>
        </p:nvSpPr>
        <p:spPr>
          <a:xfrm>
            <a:off x="1" y="4953000"/>
            <a:ext cx="12188825" cy="1905000"/>
          </a:xfrm>
          <a:prstGeom prst="rect">
            <a:avLst/>
          </a:prstGeom>
          <a:solidFill>
            <a:srgbClr val="2F3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2" name="Google Shape;82;p30"/>
          <p:cNvSpPr/>
          <p:nvPr/>
        </p:nvSpPr>
        <p:spPr>
          <a:xfrm>
            <a:off x="17" y="4915076"/>
            <a:ext cx="12188825" cy="64008"/>
          </a:xfrm>
          <a:prstGeom prst="rect">
            <a:avLst/>
          </a:prstGeom>
          <a:solidFill>
            <a:srgbClr val="F3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3" name="Google Shape;83;p30"/>
          <p:cNvSpPr txBox="1">
            <a:spLocks noGrp="1"/>
          </p:cNvSpPr>
          <p:nvPr>
            <p:ph type="title"/>
          </p:nvPr>
        </p:nvSpPr>
        <p:spPr>
          <a:xfrm>
            <a:off x="1097280" y="5074920"/>
            <a:ext cx="10113264" cy="822960"/>
          </a:xfrm>
          <a:prstGeom prst="rect">
            <a:avLst/>
          </a:prstGeom>
          <a:noFill/>
          <a:ln>
            <a:noFill/>
          </a:ln>
        </p:spPr>
        <p:txBody>
          <a:bodyPr spcFirstLastPara="1" wrap="square" lIns="91425" tIns="0" rIns="91425" bIns="0" anchor="b" anchorCtr="0">
            <a:noAutofit/>
          </a:bodyPr>
          <a:lstStyle>
            <a:lvl1pPr lvl="0" algn="l">
              <a:lnSpc>
                <a:spcPct val="85000"/>
              </a:lnSpc>
              <a:spcBef>
                <a:spcPts val="0"/>
              </a:spcBef>
              <a:spcAft>
                <a:spcPts val="0"/>
              </a:spcAft>
              <a:buClr>
                <a:srgbClr val="FFFFFF"/>
              </a:buClr>
              <a:buSzPts val="2700"/>
              <a:buFont typeface="Lato"/>
              <a:buNone/>
              <a:defRPr sz="2700" b="0">
                <a:solidFill>
                  <a:srgbClr val="FFFFFF"/>
                </a:solidFill>
                <a:latin typeface="Lato"/>
                <a:ea typeface="Lato"/>
                <a:cs typeface="Lato"/>
                <a:sym typeface="Lat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30"/>
          <p:cNvSpPr>
            <a:spLocks noGrp="1"/>
          </p:cNvSpPr>
          <p:nvPr>
            <p:ph type="pic" idx="2"/>
          </p:nvPr>
        </p:nvSpPr>
        <p:spPr>
          <a:xfrm>
            <a:off x="-3159" y="-9994"/>
            <a:ext cx="12191985" cy="4915076"/>
          </a:xfrm>
          <a:prstGeom prst="rect">
            <a:avLst/>
          </a:prstGeom>
          <a:solidFill>
            <a:srgbClr val="2F3F5D"/>
          </a:solidFill>
          <a:ln>
            <a:noFill/>
          </a:ln>
        </p:spPr>
      </p:sp>
      <p:sp>
        <p:nvSpPr>
          <p:cNvPr id="85" name="Google Shape;85;p30"/>
          <p:cNvSpPr txBox="1">
            <a:spLocks noGrp="1"/>
          </p:cNvSpPr>
          <p:nvPr>
            <p:ph type="body" idx="1"/>
          </p:nvPr>
        </p:nvSpPr>
        <p:spPr>
          <a:xfrm>
            <a:off x="1097280" y="5907023"/>
            <a:ext cx="10113264" cy="594360"/>
          </a:xfrm>
          <a:prstGeom prst="rect">
            <a:avLst/>
          </a:prstGeom>
          <a:noFill/>
          <a:ln>
            <a:noFill/>
          </a:ln>
        </p:spPr>
        <p:txBody>
          <a:bodyPr spcFirstLastPara="1" wrap="square" lIns="91425" tIns="0" rIns="91425" bIns="0" anchor="t" anchorCtr="0">
            <a:normAutofit/>
          </a:bodyPr>
          <a:lstStyle>
            <a:lvl1pPr marL="457200" lvl="0" indent="-228600" algn="l">
              <a:lnSpc>
                <a:spcPct val="90000"/>
              </a:lnSpc>
              <a:spcBef>
                <a:spcPts val="0"/>
              </a:spcBef>
              <a:spcAft>
                <a:spcPts val="0"/>
              </a:spcAft>
              <a:buSzPts val="1125"/>
              <a:buNone/>
              <a:defRPr sz="1125">
                <a:solidFill>
                  <a:srgbClr val="FFFFFF"/>
                </a:solidFill>
                <a:latin typeface="Lato"/>
                <a:ea typeface="Lato"/>
                <a:cs typeface="Lato"/>
                <a:sym typeface="Lato"/>
              </a:defRPr>
            </a:lvl1pPr>
            <a:lvl2pPr marL="914400" lvl="1" indent="-228600" algn="l">
              <a:lnSpc>
                <a:spcPct val="90000"/>
              </a:lnSpc>
              <a:spcBef>
                <a:spcPts val="450"/>
              </a:spcBef>
              <a:spcAft>
                <a:spcPts val="0"/>
              </a:spcAft>
              <a:buSzPts val="900"/>
              <a:buNone/>
              <a:defRPr sz="900"/>
            </a:lvl2pPr>
            <a:lvl3pPr marL="1371600" lvl="2" indent="-228600" algn="l">
              <a:lnSpc>
                <a:spcPct val="90000"/>
              </a:lnSpc>
              <a:spcBef>
                <a:spcPts val="400"/>
              </a:spcBef>
              <a:spcAft>
                <a:spcPts val="0"/>
              </a:spcAft>
              <a:buSzPts val="750"/>
              <a:buNone/>
              <a:defRPr sz="750"/>
            </a:lvl3pPr>
            <a:lvl4pPr marL="1828800" lvl="3" indent="-228600" algn="l">
              <a:lnSpc>
                <a:spcPct val="90000"/>
              </a:lnSpc>
              <a:spcBef>
                <a:spcPts val="400"/>
              </a:spcBef>
              <a:spcAft>
                <a:spcPts val="0"/>
              </a:spcAft>
              <a:buSzPts val="675"/>
              <a:buNone/>
              <a:defRPr sz="675"/>
            </a:lvl4pPr>
            <a:lvl5pPr marL="2286000" lvl="4" indent="-228600" algn="l">
              <a:lnSpc>
                <a:spcPct val="90000"/>
              </a:lnSpc>
              <a:spcBef>
                <a:spcPts val="400"/>
              </a:spcBef>
              <a:spcAft>
                <a:spcPts val="0"/>
              </a:spcAft>
              <a:buSzPts val="675"/>
              <a:buNone/>
              <a:defRPr sz="675"/>
            </a:lvl5pPr>
            <a:lvl6pPr marL="2743200" lvl="5" indent="-228600" algn="l">
              <a:lnSpc>
                <a:spcPct val="90000"/>
              </a:lnSpc>
              <a:spcBef>
                <a:spcPts val="400"/>
              </a:spcBef>
              <a:spcAft>
                <a:spcPts val="0"/>
              </a:spcAft>
              <a:buSzPts val="675"/>
              <a:buNone/>
              <a:defRPr sz="675"/>
            </a:lvl6pPr>
            <a:lvl7pPr marL="3200400" lvl="6" indent="-228600" algn="l">
              <a:lnSpc>
                <a:spcPct val="90000"/>
              </a:lnSpc>
              <a:spcBef>
                <a:spcPts val="400"/>
              </a:spcBef>
              <a:spcAft>
                <a:spcPts val="0"/>
              </a:spcAft>
              <a:buSzPts val="675"/>
              <a:buNone/>
              <a:defRPr sz="675"/>
            </a:lvl7pPr>
            <a:lvl8pPr marL="3657600" lvl="7" indent="-228600" algn="l">
              <a:lnSpc>
                <a:spcPct val="90000"/>
              </a:lnSpc>
              <a:spcBef>
                <a:spcPts val="400"/>
              </a:spcBef>
              <a:spcAft>
                <a:spcPts val="0"/>
              </a:spcAft>
              <a:buSzPts val="675"/>
              <a:buNone/>
              <a:defRPr sz="675"/>
            </a:lvl8pPr>
            <a:lvl9pPr marL="4114800" lvl="8" indent="-228600" algn="l">
              <a:lnSpc>
                <a:spcPct val="90000"/>
              </a:lnSpc>
              <a:spcBef>
                <a:spcPts val="400"/>
              </a:spcBef>
              <a:spcAft>
                <a:spcPts val="400"/>
              </a:spcAft>
              <a:buSzPts val="675"/>
              <a:buNone/>
              <a:defRPr sz="675"/>
            </a:lvl9pPr>
          </a:lstStyle>
          <a:p>
            <a:endParaRPr/>
          </a:p>
        </p:txBody>
      </p:sp>
      <p:sp>
        <p:nvSpPr>
          <p:cNvPr id="86" name="Google Shape;86;p30"/>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30"/>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0"/>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59111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31"/>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Lato Black"/>
              <a:buNone/>
              <a:defRPr b="1" i="0">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31"/>
          <p:cNvSpPr txBox="1">
            <a:spLocks noGrp="1"/>
          </p:cNvSpPr>
          <p:nvPr>
            <p:ph type="body" idx="1"/>
          </p:nvPr>
        </p:nvSpPr>
        <p:spPr>
          <a:xfrm rot="5400000">
            <a:off x="4114800" y="-1171786"/>
            <a:ext cx="4023360" cy="10058400"/>
          </a:xfrm>
          <a:prstGeom prst="rect">
            <a:avLst/>
          </a:prstGeom>
          <a:noFill/>
          <a:ln>
            <a:noFill/>
          </a:ln>
        </p:spPr>
        <p:txBody>
          <a:bodyPr spcFirstLastPara="1" wrap="square" lIns="45700" tIns="0" rIns="45700" bIns="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2" name="Google Shape;92;p31"/>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31"/>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1"/>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51280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32"/>
          <p:cNvSpPr/>
          <p:nvPr/>
        </p:nvSpPr>
        <p:spPr>
          <a:xfrm>
            <a:off x="1" y="6400800"/>
            <a:ext cx="12192000" cy="457200"/>
          </a:xfrm>
          <a:prstGeom prst="rect">
            <a:avLst/>
          </a:prstGeom>
          <a:solidFill>
            <a:srgbClr val="2F3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7" name="Google Shape;97;p32"/>
          <p:cNvSpPr/>
          <p:nvPr/>
        </p:nvSpPr>
        <p:spPr>
          <a:xfrm>
            <a:off x="1" y="6334316"/>
            <a:ext cx="12192001" cy="65998"/>
          </a:xfrm>
          <a:prstGeom prst="rect">
            <a:avLst/>
          </a:prstGeom>
          <a:solidFill>
            <a:srgbClr val="F3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32"/>
          <p:cNvSpPr txBox="1">
            <a:spLocks noGrp="1"/>
          </p:cNvSpPr>
          <p:nvPr>
            <p:ph type="title"/>
          </p:nvPr>
        </p:nvSpPr>
        <p:spPr>
          <a:xfrm rot="5400000">
            <a:off x="7160640" y="1979040"/>
            <a:ext cx="5757421" cy="2628900"/>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4800"/>
              <a:buFont typeface="Lato Black"/>
              <a:buNone/>
              <a:defRPr b="1" i="0">
                <a:latin typeface="Lato Black"/>
                <a:ea typeface="Lato Black"/>
                <a:cs typeface="Lato Black"/>
                <a:sym typeface="Lato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 name="Google Shape;99;p32"/>
          <p:cNvSpPr txBox="1">
            <a:spLocks noGrp="1"/>
          </p:cNvSpPr>
          <p:nvPr>
            <p:ph type="body" idx="1"/>
          </p:nvPr>
        </p:nvSpPr>
        <p:spPr>
          <a:xfrm rot="5400000">
            <a:off x="1826638" y="-573661"/>
            <a:ext cx="5757422" cy="7734300"/>
          </a:xfrm>
          <a:prstGeom prst="rect">
            <a:avLst/>
          </a:prstGeom>
          <a:noFill/>
          <a:ln>
            <a:noFill/>
          </a:ln>
        </p:spPr>
        <p:txBody>
          <a:bodyPr spcFirstLastPara="1" wrap="square" lIns="45700" tIns="0" rIns="45700" bIns="0" anchor="t" anchorCtr="0">
            <a:normAutofit/>
          </a:bodyPr>
          <a:lstStyle>
            <a:lvl1pPr marL="457200" lvl="0" indent="-355600" algn="l">
              <a:lnSpc>
                <a:spcPct val="90000"/>
              </a:lnSpc>
              <a:spcBef>
                <a:spcPts val="1200"/>
              </a:spcBef>
              <a:spcAft>
                <a:spcPts val="0"/>
              </a:spcAft>
              <a:buSzPts val="2000"/>
              <a:buChar char=" "/>
              <a:defRPr>
                <a:latin typeface="Lato"/>
                <a:ea typeface="Lato"/>
                <a:cs typeface="Lato"/>
                <a:sym typeface="Lato"/>
              </a:defRPr>
            </a:lvl1pPr>
            <a:lvl2pPr marL="914400" lvl="1" indent="-342900" algn="l">
              <a:lnSpc>
                <a:spcPct val="90000"/>
              </a:lnSpc>
              <a:spcBef>
                <a:spcPts val="200"/>
              </a:spcBef>
              <a:spcAft>
                <a:spcPts val="0"/>
              </a:spcAft>
              <a:buSzPts val="1800"/>
              <a:buChar char="◦"/>
              <a:defRPr>
                <a:latin typeface="Lato"/>
                <a:ea typeface="Lato"/>
                <a:cs typeface="Lato"/>
                <a:sym typeface="Lato"/>
              </a:defRPr>
            </a:lvl2pPr>
            <a:lvl3pPr marL="1371600" lvl="2" indent="-317500" algn="l">
              <a:lnSpc>
                <a:spcPct val="90000"/>
              </a:lnSpc>
              <a:spcBef>
                <a:spcPts val="400"/>
              </a:spcBef>
              <a:spcAft>
                <a:spcPts val="0"/>
              </a:spcAft>
              <a:buSzPts val="1400"/>
              <a:buChar char="◦"/>
              <a:defRPr>
                <a:latin typeface="Lato"/>
                <a:ea typeface="Lato"/>
                <a:cs typeface="Lato"/>
                <a:sym typeface="Lato"/>
              </a:defRPr>
            </a:lvl3pPr>
            <a:lvl4pPr marL="1828800" lvl="3" indent="-317500" algn="l">
              <a:lnSpc>
                <a:spcPct val="90000"/>
              </a:lnSpc>
              <a:spcBef>
                <a:spcPts val="400"/>
              </a:spcBef>
              <a:spcAft>
                <a:spcPts val="0"/>
              </a:spcAft>
              <a:buSzPts val="1400"/>
              <a:buChar char="◦"/>
              <a:defRPr>
                <a:latin typeface="Lato"/>
                <a:ea typeface="Lato"/>
                <a:cs typeface="Lato"/>
                <a:sym typeface="Lato"/>
              </a:defRPr>
            </a:lvl4pPr>
            <a:lvl5pPr marL="2286000" lvl="4" indent="-317500" algn="l">
              <a:lnSpc>
                <a:spcPct val="90000"/>
              </a:lnSpc>
              <a:spcBef>
                <a:spcPts val="400"/>
              </a:spcBef>
              <a:spcAft>
                <a:spcPts val="0"/>
              </a:spcAft>
              <a:buSzPts val="1400"/>
              <a:buChar char="◦"/>
              <a:defRPr>
                <a:latin typeface="Lato"/>
                <a:ea typeface="Lato"/>
                <a:cs typeface="Lato"/>
                <a:sym typeface="Lato"/>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0" name="Google Shape;100;p32"/>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2"/>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atin typeface="Lato"/>
                <a:ea typeface="Lato"/>
                <a:cs typeface="Lato"/>
                <a:sym typeface="Lato"/>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2"/>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788">
                <a:solidFill>
                  <a:srgbClr val="FFFFFF"/>
                </a:solidFill>
                <a:latin typeface="Lato"/>
                <a:ea typeface="Lato"/>
                <a:cs typeface="Lato"/>
                <a:sym typeface="Lato"/>
              </a:defRPr>
            </a:lvl1pPr>
            <a:lvl2pPr marL="0" lvl="1" indent="0" algn="r">
              <a:spcBef>
                <a:spcPts val="0"/>
              </a:spcBef>
              <a:buNone/>
              <a:defRPr sz="788">
                <a:solidFill>
                  <a:srgbClr val="FFFFFF"/>
                </a:solidFill>
                <a:latin typeface="Lato"/>
                <a:ea typeface="Lato"/>
                <a:cs typeface="Lato"/>
                <a:sym typeface="Lato"/>
              </a:defRPr>
            </a:lvl2pPr>
            <a:lvl3pPr marL="0" lvl="2" indent="0" algn="r">
              <a:spcBef>
                <a:spcPts val="0"/>
              </a:spcBef>
              <a:buNone/>
              <a:defRPr sz="788">
                <a:solidFill>
                  <a:srgbClr val="FFFFFF"/>
                </a:solidFill>
                <a:latin typeface="Lato"/>
                <a:ea typeface="Lato"/>
                <a:cs typeface="Lato"/>
                <a:sym typeface="Lato"/>
              </a:defRPr>
            </a:lvl3pPr>
            <a:lvl4pPr marL="0" lvl="3" indent="0" algn="r">
              <a:spcBef>
                <a:spcPts val="0"/>
              </a:spcBef>
              <a:buNone/>
              <a:defRPr sz="788">
                <a:solidFill>
                  <a:srgbClr val="FFFFFF"/>
                </a:solidFill>
                <a:latin typeface="Lato"/>
                <a:ea typeface="Lato"/>
                <a:cs typeface="Lato"/>
                <a:sym typeface="Lato"/>
              </a:defRPr>
            </a:lvl4pPr>
            <a:lvl5pPr marL="0" lvl="4" indent="0" algn="r">
              <a:spcBef>
                <a:spcPts val="0"/>
              </a:spcBef>
              <a:buNone/>
              <a:defRPr sz="788">
                <a:solidFill>
                  <a:srgbClr val="FFFFFF"/>
                </a:solidFill>
                <a:latin typeface="Lato"/>
                <a:ea typeface="Lato"/>
                <a:cs typeface="Lato"/>
                <a:sym typeface="Lato"/>
              </a:defRPr>
            </a:lvl5pPr>
            <a:lvl6pPr marL="0" lvl="5" indent="0" algn="r">
              <a:spcBef>
                <a:spcPts val="0"/>
              </a:spcBef>
              <a:buNone/>
              <a:defRPr sz="788">
                <a:solidFill>
                  <a:srgbClr val="FFFFFF"/>
                </a:solidFill>
                <a:latin typeface="Lato"/>
                <a:ea typeface="Lato"/>
                <a:cs typeface="Lato"/>
                <a:sym typeface="Lato"/>
              </a:defRPr>
            </a:lvl6pPr>
            <a:lvl7pPr marL="0" lvl="6" indent="0" algn="r">
              <a:spcBef>
                <a:spcPts val="0"/>
              </a:spcBef>
              <a:buNone/>
              <a:defRPr sz="788">
                <a:solidFill>
                  <a:srgbClr val="FFFFFF"/>
                </a:solidFill>
                <a:latin typeface="Lato"/>
                <a:ea typeface="Lato"/>
                <a:cs typeface="Lato"/>
                <a:sym typeface="Lato"/>
              </a:defRPr>
            </a:lvl7pPr>
            <a:lvl8pPr marL="0" lvl="7" indent="0" algn="r">
              <a:spcBef>
                <a:spcPts val="0"/>
              </a:spcBef>
              <a:buNone/>
              <a:defRPr sz="788">
                <a:solidFill>
                  <a:srgbClr val="FFFFFF"/>
                </a:solidFill>
                <a:latin typeface="Lato"/>
                <a:ea typeface="Lato"/>
                <a:cs typeface="Lato"/>
                <a:sym typeface="Lato"/>
              </a:defRPr>
            </a:lvl8pPr>
            <a:lvl9pPr marL="0" lvl="8" indent="0" algn="r">
              <a:spcBef>
                <a:spcPts val="0"/>
              </a:spcBef>
              <a:buNone/>
              <a:defRPr sz="788">
                <a:solidFill>
                  <a:srgbClr val="FFFFFF"/>
                </a:solidFill>
                <a:latin typeface="Lato"/>
                <a:ea typeface="Lato"/>
                <a:cs typeface="Lato"/>
                <a:sym typeface="Lat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948690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103"/>
        <p:cNvGrpSpPr/>
        <p:nvPr/>
      </p:nvGrpSpPr>
      <p:grpSpPr>
        <a:xfrm>
          <a:off x="0" y="0"/>
          <a:ext cx="0" cy="0"/>
          <a:chOff x="0" y="0"/>
          <a:chExt cx="0" cy="0"/>
        </a:xfrm>
      </p:grpSpPr>
      <p:sp>
        <p:nvSpPr>
          <p:cNvPr id="104" name="Google Shape;104;p33"/>
          <p:cNvSpPr txBox="1">
            <a:spLocks noGrp="1"/>
          </p:cNvSpPr>
          <p:nvPr>
            <p:ph type="body" idx="1"/>
          </p:nvPr>
        </p:nvSpPr>
        <p:spPr>
          <a:xfrm>
            <a:off x="2540001" y="6517574"/>
            <a:ext cx="9207500" cy="223243"/>
          </a:xfrm>
          <a:prstGeom prst="rect">
            <a:avLst/>
          </a:prstGeom>
          <a:noFill/>
          <a:ln>
            <a:noFill/>
          </a:ln>
        </p:spPr>
        <p:txBody>
          <a:bodyPr spcFirstLastPara="1" wrap="square" lIns="0" tIns="45700" rIns="0" bIns="45700" anchor="ctr" anchorCtr="0">
            <a:normAutofit/>
          </a:bodyPr>
          <a:lstStyle>
            <a:lvl1pPr marL="457200" lvl="0" indent="-228600" algn="r">
              <a:lnSpc>
                <a:spcPct val="100000"/>
              </a:lnSpc>
              <a:spcBef>
                <a:spcPts val="0"/>
              </a:spcBef>
              <a:spcAft>
                <a:spcPts val="0"/>
              </a:spcAft>
              <a:buClr>
                <a:srgbClr val="323C3F"/>
              </a:buClr>
              <a:buSzPts val="638"/>
              <a:buNone/>
              <a:defRPr sz="638" cap="none">
                <a:solidFill>
                  <a:srgbClr val="323C3F"/>
                </a:solidFill>
                <a:latin typeface="Avenir"/>
                <a:ea typeface="Avenir"/>
                <a:cs typeface="Avenir"/>
                <a:sym typeface="Aveni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5" name="Google Shape;105;p33"/>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
        <p:nvSpPr>
          <p:cNvPr id="106" name="Google Shape;106;p33"/>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lvl="0" algn="l">
              <a:lnSpc>
                <a:spcPct val="85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3"/>
          <p:cNvSpPr txBox="1">
            <a:spLocks noGrp="1"/>
          </p:cNvSpPr>
          <p:nvPr>
            <p:ph type="body" idx="2"/>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108" name="Google Shape;108;p33"/>
          <p:cNvSpPr txBox="1">
            <a:spLocks noGrp="1"/>
          </p:cNvSpPr>
          <p:nvPr>
            <p:ph type="body" idx="3"/>
          </p:nvPr>
        </p:nvSpPr>
        <p:spPr>
          <a:xfrm>
            <a:off x="0" y="0"/>
            <a:ext cx="1270000" cy="6858000"/>
          </a:xfrm>
          <a:prstGeom prst="rect">
            <a:avLst/>
          </a:prstGeom>
          <a:solidFill>
            <a:srgbClr val="00BDFF"/>
          </a:solidFill>
          <a:ln>
            <a:noFill/>
          </a:ln>
        </p:spPr>
        <p:txBody>
          <a:bodyPr spcFirstLastPara="1" wrap="square" lIns="0" tIns="45700" rIns="0" bIns="45700" anchor="ctr" anchorCtr="0">
            <a:normAutofit/>
          </a:bodyPr>
          <a:lstStyle>
            <a:lvl1pPr marL="457200" lvl="0" indent="-228600" algn="ctr">
              <a:lnSpc>
                <a:spcPct val="100000"/>
              </a:lnSpc>
              <a:spcBef>
                <a:spcPts val="0"/>
              </a:spcBef>
              <a:spcAft>
                <a:spcPts val="0"/>
              </a:spcAft>
              <a:buClr>
                <a:srgbClr val="FFFFFF"/>
              </a:buClr>
              <a:buSzPts val="2300"/>
              <a:buNone/>
              <a:defRPr sz="2300" cap="none">
                <a:solidFill>
                  <a:srgbClr val="FFFFFF"/>
                </a:solidFill>
                <a:latin typeface="Avenir"/>
                <a:ea typeface="Avenir"/>
                <a:cs typeface="Avenir"/>
                <a:sym typeface="Avenir"/>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extLst>
      <p:ext uri="{BB962C8B-B14F-4D97-AF65-F5344CB8AC3E}">
        <p14:creationId xmlns:p14="http://schemas.microsoft.com/office/powerpoint/2010/main" val="76362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dirty="0"/>
          </a:p>
        </p:txBody>
      </p:sp>
      <p:sp>
        <p:nvSpPr>
          <p:cNvPr id="5" name="Footer Placeholder 2"/>
          <p:cNvSpPr>
            <a:spLocks noGrp="1"/>
          </p:cNvSpPr>
          <p:nvPr>
            <p:ph type="ftr" sz="quarter" idx="11"/>
          </p:nvPr>
        </p:nvSpPr>
        <p:spPr/>
        <p:txBody>
          <a:bodyPr/>
          <a:lstStyle/>
          <a:p>
            <a:pPr>
              <a:defRPr/>
            </a:pPr>
            <a:endParaRPr lang="en-US" dirty="0"/>
          </a:p>
        </p:txBody>
      </p:sp>
      <p:sp>
        <p:nvSpPr>
          <p:cNvPr id="6" name="Slide Number Placeholder 3"/>
          <p:cNvSpPr>
            <a:spLocks noGrp="1"/>
          </p:cNvSpPr>
          <p:nvPr>
            <p:ph type="sldNum" sz="quarter" idx="12"/>
          </p:nvPr>
        </p:nvSpPr>
        <p:spPr/>
        <p:txBody>
          <a:bodyPr/>
          <a:lstStyle/>
          <a:p>
            <a:pPr>
              <a:defRPr/>
            </a:pPr>
            <a:fld id="{688794D9-E034-4ECE-89ED-6A708C6C126D}" type="slidenum">
              <a:rPr lang="en-US" smtClean="0"/>
              <a:pPr>
                <a:defRPr/>
              </a:pPr>
              <a:t>‹#›</a:t>
            </a:fld>
            <a:endParaRPr lang="en-US" dirty="0"/>
          </a:p>
        </p:txBody>
      </p:sp>
    </p:spTree>
    <p:extLst>
      <p:ext uri="{BB962C8B-B14F-4D97-AF65-F5344CB8AC3E}">
        <p14:creationId xmlns:p14="http://schemas.microsoft.com/office/powerpoint/2010/main" val="4064239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255" y="1447800"/>
            <a:ext cx="3401949"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5863" y="1447800"/>
            <a:ext cx="5197351"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255" y="3129282"/>
            <a:ext cx="3401949"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US" dirty="0"/>
          </a:p>
        </p:txBody>
      </p:sp>
      <p:sp>
        <p:nvSpPr>
          <p:cNvPr id="5" name="Footer Placeholder 5"/>
          <p:cNvSpPr>
            <a:spLocks noGrp="1"/>
          </p:cNvSpPr>
          <p:nvPr>
            <p:ph type="ftr" sz="quarter" idx="11"/>
          </p:nvPr>
        </p:nvSpPr>
        <p:spPr/>
        <p:txBody>
          <a:bodyPr/>
          <a:lstStyle/>
          <a:p>
            <a:pPr>
              <a:defRPr/>
            </a:pPr>
            <a:endParaRPr lang="en-US" dirty="0"/>
          </a:p>
        </p:txBody>
      </p:sp>
      <p:sp>
        <p:nvSpPr>
          <p:cNvPr id="6" name="Slide Number Placeholder 6"/>
          <p:cNvSpPr>
            <a:spLocks noGrp="1"/>
          </p:cNvSpPr>
          <p:nvPr>
            <p:ph type="sldNum" sz="quarter" idx="12"/>
          </p:nvPr>
        </p:nvSpPr>
        <p:spPr/>
        <p:txBody>
          <a:bodyPr/>
          <a:lstStyle/>
          <a:p>
            <a:pPr>
              <a:defRPr/>
            </a:pPr>
            <a:fld id="{96BC54FA-4A3C-470A-B31E-32EC254EFBDA}" type="slidenum">
              <a:rPr lang="en-US" smtClean="0"/>
              <a:pPr>
                <a:defRPr/>
              </a:pPr>
              <a:t>‹#›</a:t>
            </a:fld>
            <a:endParaRPr lang="en-US" dirty="0"/>
          </a:p>
        </p:txBody>
      </p:sp>
    </p:spTree>
    <p:extLst>
      <p:ext uri="{BB962C8B-B14F-4D97-AF65-F5344CB8AC3E}">
        <p14:creationId xmlns:p14="http://schemas.microsoft.com/office/powerpoint/2010/main" val="168329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208" y="1854192"/>
            <a:ext cx="5094232"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51357" y="1143000"/>
            <a:ext cx="320123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5255" y="3657600"/>
            <a:ext cx="5086304"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161913514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schemeClr>
        </a:solidFill>
        <a:effectLst/>
      </p:bgPr>
    </p:bg>
    <p:spTree>
      <p:nvGrpSpPr>
        <p:cNvPr id="1" name=""/>
        <p:cNvGrpSpPr/>
        <p:nvPr/>
      </p:nvGrpSpPr>
      <p:grpSpPr>
        <a:xfrm>
          <a:off x="0" y="0"/>
          <a:ext cx="0" cy="0"/>
          <a:chOff x="0" y="0"/>
          <a:chExt cx="0" cy="0"/>
        </a:xfrm>
      </p:grpSpPr>
      <p:sp>
        <p:nvSpPr>
          <p:cNvPr id="22" name="Oval 21"/>
          <p:cNvSpPr/>
          <p:nvPr/>
        </p:nvSpPr>
        <p:spPr>
          <a:xfrm>
            <a:off x="8399243" y="1676400"/>
            <a:ext cx="37592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7586443" y="-457200"/>
            <a:ext cx="21336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399243" y="6096000"/>
            <a:ext cx="13208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205317" y="2667000"/>
            <a:ext cx="5588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1119717" y="2895600"/>
            <a:ext cx="31496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10327525" y="0"/>
            <a:ext cx="9144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280" y="452718"/>
            <a:ext cx="940717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600" y="2052925"/>
            <a:ext cx="8948872"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8419" y="1790661"/>
            <a:ext cx="990599" cy="30487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dirty="0"/>
          </a:p>
        </p:txBody>
      </p:sp>
      <p:sp>
        <p:nvSpPr>
          <p:cNvPr id="5" name="Footer Placeholder 4"/>
          <p:cNvSpPr>
            <a:spLocks noGrp="1"/>
          </p:cNvSpPr>
          <p:nvPr>
            <p:ph type="ftr" sz="quarter" idx="3"/>
          </p:nvPr>
        </p:nvSpPr>
        <p:spPr>
          <a:xfrm rot="5400000">
            <a:off x="8954413" y="3225261"/>
            <a:ext cx="3859795" cy="30488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dirty="0"/>
          </a:p>
        </p:txBody>
      </p:sp>
      <p:sp>
        <p:nvSpPr>
          <p:cNvPr id="6" name="Slide Number Placeholder 5"/>
          <p:cNvSpPr>
            <a:spLocks noGrp="1"/>
          </p:cNvSpPr>
          <p:nvPr>
            <p:ph type="sldNum" sz="quarter" idx="4"/>
          </p:nvPr>
        </p:nvSpPr>
        <p:spPr>
          <a:xfrm>
            <a:off x="10355242" y="295737"/>
            <a:ext cx="838417"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329868545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9C324-7602-2FA9-42EA-4587350CC8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8EBF43-FD63-ABBC-D0EA-8BEA5A7A2A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9754D-9EDE-CCC9-29F7-42CD2E6DD2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a:extLst>
              <a:ext uri="{FF2B5EF4-FFF2-40B4-BE49-F238E27FC236}">
                <a16:creationId xmlns:a16="http://schemas.microsoft.com/office/drawing/2014/main" id="{4BCC6330-C167-2F6F-01B3-9A50375D02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a:extLst>
              <a:ext uri="{FF2B5EF4-FFF2-40B4-BE49-F238E27FC236}">
                <a16:creationId xmlns:a16="http://schemas.microsoft.com/office/drawing/2014/main" id="{A9BE7EF0-278C-9F4A-A402-2DAB4A4DED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F5BA8C2-E618-454E-B02F-B468A13DFD62}" type="slidenum">
              <a:rPr lang="en-US" smtClean="0"/>
              <a:pPr>
                <a:defRPr/>
              </a:pPr>
              <a:t>‹#›</a:t>
            </a:fld>
            <a:endParaRPr lang="en-US" dirty="0"/>
          </a:p>
        </p:txBody>
      </p:sp>
    </p:spTree>
    <p:extLst>
      <p:ext uri="{BB962C8B-B14F-4D97-AF65-F5344CB8AC3E}">
        <p14:creationId xmlns:p14="http://schemas.microsoft.com/office/powerpoint/2010/main" val="384902508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693"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2F3F5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5" y="6334318"/>
            <a:ext cx="12192001" cy="65999"/>
          </a:xfrm>
          <a:prstGeom prst="rect">
            <a:avLst/>
          </a:prstGeom>
          <a:solidFill>
            <a:srgbClr val="F3C24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7"/>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5"/>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6" y="6459789"/>
            <a:ext cx="2472271" cy="365125"/>
          </a:xfrm>
          <a:prstGeom prst="rect">
            <a:avLst/>
          </a:prstGeom>
        </p:spPr>
        <p:txBody>
          <a:bodyPr vert="horz" lIns="91440" tIns="45720" rIns="91440" bIns="45720" rtlCol="0" anchor="ctr"/>
          <a:lstStyle>
            <a:lvl1pPr algn="l">
              <a:defRPr sz="507">
                <a:solidFill>
                  <a:srgbClr val="FFFFFF"/>
                </a:solidFill>
                <a:latin typeface="Lato" panose="020F0502020204030203" pitchFamily="34" charset="77"/>
              </a:defRPr>
            </a:lvl1pPr>
          </a:lstStyle>
          <a:p>
            <a:fld id="{98624D31-43A5-475A-80CF-332C9F6DCF35}" type="datetimeFigureOut">
              <a:rPr lang="en-US" smtClean="0"/>
              <a:pPr/>
              <a:t>9/6/2023</a:t>
            </a:fld>
            <a:endParaRPr lang="en-US" dirty="0"/>
          </a:p>
        </p:txBody>
      </p:sp>
      <p:sp>
        <p:nvSpPr>
          <p:cNvPr id="5" name="Footer Placeholder 4"/>
          <p:cNvSpPr>
            <a:spLocks noGrp="1"/>
          </p:cNvSpPr>
          <p:nvPr>
            <p:ph type="ftr" sz="quarter" idx="3"/>
          </p:nvPr>
        </p:nvSpPr>
        <p:spPr>
          <a:xfrm>
            <a:off x="3686190" y="6459789"/>
            <a:ext cx="4822804" cy="365125"/>
          </a:xfrm>
          <a:prstGeom prst="rect">
            <a:avLst/>
          </a:prstGeom>
        </p:spPr>
        <p:txBody>
          <a:bodyPr vert="horz" lIns="91440" tIns="45720" rIns="91440" bIns="45720" rtlCol="0" anchor="ctr"/>
          <a:lstStyle>
            <a:lvl1pPr algn="ctr">
              <a:defRPr sz="507" cap="all" baseline="0">
                <a:solidFill>
                  <a:srgbClr val="FFFFFF"/>
                </a:solidFill>
                <a:latin typeface="Lato" panose="020F0502020204030203" pitchFamily="34" charset="77"/>
              </a:defRPr>
            </a:lvl1pPr>
          </a:lstStyle>
          <a:p>
            <a:endParaRPr lang="en-US" dirty="0"/>
          </a:p>
        </p:txBody>
      </p:sp>
      <p:sp>
        <p:nvSpPr>
          <p:cNvPr id="6" name="Slide Number Placeholder 5"/>
          <p:cNvSpPr>
            <a:spLocks noGrp="1"/>
          </p:cNvSpPr>
          <p:nvPr>
            <p:ph type="sldNum" sz="quarter" idx="4"/>
          </p:nvPr>
        </p:nvSpPr>
        <p:spPr>
          <a:xfrm>
            <a:off x="9900464" y="6459789"/>
            <a:ext cx="1312025" cy="365125"/>
          </a:xfrm>
          <a:prstGeom prst="rect">
            <a:avLst/>
          </a:prstGeom>
        </p:spPr>
        <p:txBody>
          <a:bodyPr vert="horz" lIns="91440" tIns="45720" rIns="91440" bIns="45720" rtlCol="0" anchor="ctr"/>
          <a:lstStyle>
            <a:lvl1pPr algn="r">
              <a:defRPr sz="591">
                <a:solidFill>
                  <a:srgbClr val="FFFFFF"/>
                </a:solidFill>
                <a:latin typeface="Lato" panose="020F0502020204030203" pitchFamily="34" charset="77"/>
              </a:defRPr>
            </a:lvl1pPr>
          </a:lstStyle>
          <a:p>
            <a:fld id="{4FAB73BC-B049-4115-A692-8D63A059BFB8}" type="slidenum">
              <a:rPr lang="en-US" smtClean="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90155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hf sldNum="0" hdr="0" ftr="0" dt="0"/>
  <p:txStyles>
    <p:titleStyle>
      <a:lvl1pPr algn="l" defTabSz="685783" rtl="0" eaLnBrk="1" latinLnBrk="0" hangingPunct="1">
        <a:lnSpc>
          <a:spcPct val="85000"/>
        </a:lnSpc>
        <a:spcBef>
          <a:spcPct val="0"/>
        </a:spcBef>
        <a:buNone/>
        <a:defRPr sz="3600" b="1" i="0" kern="1200" spc="-37" baseline="0">
          <a:solidFill>
            <a:schemeClr val="tx1">
              <a:lumMod val="75000"/>
              <a:lumOff val="25000"/>
            </a:schemeClr>
          </a:solidFill>
          <a:latin typeface="Lato Black" panose="020F0502020204030203" pitchFamily="34" charset="77"/>
          <a:ea typeface="+mj-ea"/>
          <a:cs typeface="+mj-cs"/>
        </a:defRPr>
      </a:lvl1pPr>
    </p:titleStyle>
    <p:bodyStyle>
      <a:lvl1pPr marL="68578" indent="-68578" algn="l" defTabSz="685783" rtl="0" eaLnBrk="1" latinLnBrk="0" hangingPunct="1">
        <a:lnSpc>
          <a:spcPct val="90000"/>
        </a:lnSpc>
        <a:spcBef>
          <a:spcPts val="900"/>
        </a:spcBef>
        <a:spcAft>
          <a:spcPts val="151"/>
        </a:spcAft>
        <a:buClr>
          <a:schemeClr val="accent1"/>
        </a:buClr>
        <a:buSzPct val="100000"/>
        <a:buFont typeface="Calibri" panose="020F0502020204030204" pitchFamily="34" charset="0"/>
        <a:buChar char=" "/>
        <a:defRPr sz="1500" kern="1200">
          <a:solidFill>
            <a:schemeClr val="tx1">
              <a:lumMod val="75000"/>
              <a:lumOff val="25000"/>
            </a:schemeClr>
          </a:solidFill>
          <a:latin typeface="Lato" panose="020F0502020204030203" pitchFamily="34" charset="77"/>
          <a:ea typeface="+mn-ea"/>
          <a:cs typeface="+mn-cs"/>
        </a:defRPr>
      </a:lvl1pPr>
      <a:lvl2pPr marL="288029" indent="-137157" algn="l" defTabSz="685783" rtl="0" eaLnBrk="1" latinLnBrk="0" hangingPunct="1">
        <a:lnSpc>
          <a:spcPct val="90000"/>
        </a:lnSpc>
        <a:spcBef>
          <a:spcPts val="151"/>
        </a:spcBef>
        <a:spcAft>
          <a:spcPts val="300"/>
        </a:spcAft>
        <a:buClr>
          <a:schemeClr val="accent1"/>
        </a:buClr>
        <a:buFont typeface="Calibri" pitchFamily="34" charset="0"/>
        <a:buChar char="◦"/>
        <a:defRPr sz="1351" kern="1200">
          <a:solidFill>
            <a:schemeClr val="tx1">
              <a:lumMod val="75000"/>
              <a:lumOff val="25000"/>
            </a:schemeClr>
          </a:solidFill>
          <a:latin typeface="Lato" panose="020F0502020204030203" pitchFamily="34" charset="77"/>
          <a:ea typeface="+mn-ea"/>
          <a:cs typeface="+mn-cs"/>
        </a:defRPr>
      </a:lvl2pPr>
      <a:lvl3pPr marL="425185" indent="-137157" algn="l" defTabSz="685783" rtl="0" eaLnBrk="1" latinLnBrk="0" hangingPunct="1">
        <a:lnSpc>
          <a:spcPct val="90000"/>
        </a:lnSpc>
        <a:spcBef>
          <a:spcPts val="151"/>
        </a:spcBef>
        <a:spcAft>
          <a:spcPts val="300"/>
        </a:spcAft>
        <a:buClr>
          <a:schemeClr val="accent1"/>
        </a:buClr>
        <a:buFont typeface="Calibri" pitchFamily="34" charset="0"/>
        <a:buChar char="◦"/>
        <a:defRPr sz="1051" kern="1200">
          <a:solidFill>
            <a:schemeClr val="tx1">
              <a:lumMod val="75000"/>
              <a:lumOff val="25000"/>
            </a:schemeClr>
          </a:solidFill>
          <a:latin typeface="Lato" panose="020F0502020204030203" pitchFamily="34" charset="77"/>
          <a:ea typeface="+mn-ea"/>
          <a:cs typeface="+mn-cs"/>
        </a:defRPr>
      </a:lvl3pPr>
      <a:lvl4pPr marL="562342" indent="-137157" algn="l" defTabSz="685783" rtl="0" eaLnBrk="1" latinLnBrk="0" hangingPunct="1">
        <a:lnSpc>
          <a:spcPct val="90000"/>
        </a:lnSpc>
        <a:spcBef>
          <a:spcPts val="151"/>
        </a:spcBef>
        <a:spcAft>
          <a:spcPts val="300"/>
        </a:spcAft>
        <a:buClr>
          <a:schemeClr val="accent1"/>
        </a:buClr>
        <a:buFont typeface="Calibri" pitchFamily="34" charset="0"/>
        <a:buChar char="◦"/>
        <a:defRPr sz="1051" kern="1200">
          <a:solidFill>
            <a:schemeClr val="tx1">
              <a:lumMod val="75000"/>
              <a:lumOff val="25000"/>
            </a:schemeClr>
          </a:solidFill>
          <a:latin typeface="Lato" panose="020F0502020204030203" pitchFamily="34" charset="77"/>
          <a:ea typeface="+mn-ea"/>
          <a:cs typeface="+mn-cs"/>
        </a:defRPr>
      </a:lvl4pPr>
      <a:lvl5pPr marL="699499" indent="-137157" algn="l" defTabSz="685783" rtl="0" eaLnBrk="1" latinLnBrk="0" hangingPunct="1">
        <a:lnSpc>
          <a:spcPct val="90000"/>
        </a:lnSpc>
        <a:spcBef>
          <a:spcPts val="151"/>
        </a:spcBef>
        <a:spcAft>
          <a:spcPts val="300"/>
        </a:spcAft>
        <a:buClr>
          <a:schemeClr val="accent1"/>
        </a:buClr>
        <a:buFont typeface="Calibri" pitchFamily="34" charset="0"/>
        <a:buChar char="◦"/>
        <a:defRPr sz="1051" kern="1200">
          <a:solidFill>
            <a:schemeClr val="tx1">
              <a:lumMod val="75000"/>
              <a:lumOff val="25000"/>
            </a:schemeClr>
          </a:solidFill>
          <a:latin typeface="Lato" panose="020F0502020204030203" pitchFamily="34" charset="77"/>
          <a:ea typeface="+mn-ea"/>
          <a:cs typeface="+mn-cs"/>
        </a:defRPr>
      </a:lvl5pPr>
      <a:lvl6pPr marL="824979" indent="-171446" algn="l" defTabSz="685783" rtl="0" eaLnBrk="1" latinLnBrk="0" hangingPunct="1">
        <a:lnSpc>
          <a:spcPct val="90000"/>
        </a:lnSpc>
        <a:spcBef>
          <a:spcPts val="151"/>
        </a:spcBef>
        <a:spcAft>
          <a:spcPts val="300"/>
        </a:spcAft>
        <a:buClr>
          <a:schemeClr val="accent1"/>
        </a:buClr>
        <a:buFont typeface="Calibri" pitchFamily="34" charset="0"/>
        <a:buChar char="◦"/>
        <a:defRPr sz="1051" kern="1200">
          <a:solidFill>
            <a:schemeClr val="tx1">
              <a:lumMod val="75000"/>
              <a:lumOff val="25000"/>
            </a:schemeClr>
          </a:solidFill>
          <a:latin typeface="+mn-lt"/>
          <a:ea typeface="+mn-ea"/>
          <a:cs typeface="+mn-cs"/>
        </a:defRPr>
      </a:lvl6pPr>
      <a:lvl7pPr marL="974976" indent="-171446" algn="l" defTabSz="685783" rtl="0" eaLnBrk="1" latinLnBrk="0" hangingPunct="1">
        <a:lnSpc>
          <a:spcPct val="90000"/>
        </a:lnSpc>
        <a:spcBef>
          <a:spcPts val="151"/>
        </a:spcBef>
        <a:spcAft>
          <a:spcPts val="300"/>
        </a:spcAft>
        <a:buClr>
          <a:schemeClr val="accent1"/>
        </a:buClr>
        <a:buFont typeface="Calibri" pitchFamily="34" charset="0"/>
        <a:buChar char="◦"/>
        <a:defRPr sz="1051" kern="1200">
          <a:solidFill>
            <a:schemeClr val="tx1">
              <a:lumMod val="75000"/>
              <a:lumOff val="25000"/>
            </a:schemeClr>
          </a:solidFill>
          <a:latin typeface="+mn-lt"/>
          <a:ea typeface="+mn-ea"/>
          <a:cs typeface="+mn-cs"/>
        </a:defRPr>
      </a:lvl7pPr>
      <a:lvl8pPr marL="1124972" indent="-171446" algn="l" defTabSz="685783" rtl="0" eaLnBrk="1" latinLnBrk="0" hangingPunct="1">
        <a:lnSpc>
          <a:spcPct val="90000"/>
        </a:lnSpc>
        <a:spcBef>
          <a:spcPts val="151"/>
        </a:spcBef>
        <a:spcAft>
          <a:spcPts val="300"/>
        </a:spcAft>
        <a:buClr>
          <a:schemeClr val="accent1"/>
        </a:buClr>
        <a:buFont typeface="Calibri" pitchFamily="34" charset="0"/>
        <a:buChar char="◦"/>
        <a:defRPr sz="1051" kern="1200">
          <a:solidFill>
            <a:schemeClr val="tx1">
              <a:lumMod val="75000"/>
              <a:lumOff val="25000"/>
            </a:schemeClr>
          </a:solidFill>
          <a:latin typeface="+mn-lt"/>
          <a:ea typeface="+mn-ea"/>
          <a:cs typeface="+mn-cs"/>
        </a:defRPr>
      </a:lvl8pPr>
      <a:lvl9pPr marL="1274968" indent="-171446" algn="l" defTabSz="685783" rtl="0" eaLnBrk="1" latinLnBrk="0" hangingPunct="1">
        <a:lnSpc>
          <a:spcPct val="90000"/>
        </a:lnSpc>
        <a:spcBef>
          <a:spcPts val="151"/>
        </a:spcBef>
        <a:spcAft>
          <a:spcPts val="300"/>
        </a:spcAft>
        <a:buClr>
          <a:schemeClr val="accent1"/>
        </a:buClr>
        <a:buFont typeface="Calibri" pitchFamily="34" charset="0"/>
        <a:buChar char="◦"/>
        <a:defRPr sz="1051" kern="1200">
          <a:solidFill>
            <a:schemeClr val="tx1">
              <a:lumMod val="75000"/>
              <a:lumOff val="25000"/>
            </a:schemeClr>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29132E-AD5B-B7CD-F1BD-9117F2147C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8987B7-0944-1159-77C0-8EF3F1161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ACC85-0DE3-1631-608D-73E5D556AF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D17DC-F64A-42D4-8E81-338F2F34F47B}" type="datetimeFigureOut">
              <a:rPr lang="en-US" smtClean="0"/>
              <a:t>9/6/2023</a:t>
            </a:fld>
            <a:endParaRPr lang="en-US"/>
          </a:p>
        </p:txBody>
      </p:sp>
      <p:sp>
        <p:nvSpPr>
          <p:cNvPr id="5" name="Footer Placeholder 4">
            <a:extLst>
              <a:ext uri="{FF2B5EF4-FFF2-40B4-BE49-F238E27FC236}">
                <a16:creationId xmlns:a16="http://schemas.microsoft.com/office/drawing/2014/main" id="{0FD88A68-3295-69A0-7C7A-FF0E2C34E9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A8531C-7CE3-AD57-89DE-B33F1035BD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5E000-7FB7-4701-A931-2273BB06F25B}" type="slidenum">
              <a:rPr lang="en-US" smtClean="0"/>
              <a:t>‹#›</a:t>
            </a:fld>
            <a:endParaRPr lang="en-US"/>
          </a:p>
        </p:txBody>
      </p:sp>
    </p:spTree>
    <p:extLst>
      <p:ext uri="{BB962C8B-B14F-4D97-AF65-F5344CB8AC3E}">
        <p14:creationId xmlns:p14="http://schemas.microsoft.com/office/powerpoint/2010/main" val="103124848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0"/>
          <p:cNvSpPr/>
          <p:nvPr/>
        </p:nvSpPr>
        <p:spPr>
          <a:xfrm>
            <a:off x="1" y="6400800"/>
            <a:ext cx="12192000" cy="457200"/>
          </a:xfrm>
          <a:prstGeom prst="rect">
            <a:avLst/>
          </a:prstGeom>
          <a:solidFill>
            <a:srgbClr val="2F3F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0"/>
          <p:cNvSpPr/>
          <p:nvPr/>
        </p:nvSpPr>
        <p:spPr>
          <a:xfrm>
            <a:off x="1" y="6334316"/>
            <a:ext cx="12192001" cy="65998"/>
          </a:xfrm>
          <a:prstGeom prst="rect">
            <a:avLst/>
          </a:prstGeom>
          <a:solidFill>
            <a:srgbClr val="F3C2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0"/>
          <p:cNvSpPr txBox="1">
            <a:spLocks noGrp="1"/>
          </p:cNvSpPr>
          <p:nvPr>
            <p:ph type="title"/>
          </p:nvPr>
        </p:nvSpPr>
        <p:spPr>
          <a:xfrm>
            <a:off x="1097280" y="286605"/>
            <a:ext cx="10058400" cy="1450757"/>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Lato Black"/>
              <a:buNone/>
              <a:defRPr sz="4800" b="1" i="0" u="none" strike="noStrike" cap="none">
                <a:solidFill>
                  <a:srgbClr val="3F3F3F"/>
                </a:solidFill>
                <a:latin typeface="Lato Black"/>
                <a:ea typeface="Lato Black"/>
                <a:cs typeface="Lato Black"/>
                <a:sym typeface="Lat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0"/>
          <p:cNvSpPr txBox="1">
            <a:spLocks noGrp="1"/>
          </p:cNvSpPr>
          <p:nvPr>
            <p:ph type="body" idx="1"/>
          </p:nvPr>
        </p:nvSpPr>
        <p:spPr>
          <a:xfrm>
            <a:off x="1097280" y="1845734"/>
            <a:ext cx="10058400" cy="402336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Lato"/>
                <a:ea typeface="Lato"/>
                <a:cs typeface="Lato"/>
                <a:sym typeface="Lato"/>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Lato"/>
                <a:ea typeface="Lato"/>
                <a:cs typeface="Lato"/>
                <a:sym typeface="Lato"/>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ato"/>
                <a:ea typeface="Lato"/>
                <a:cs typeface="Lato"/>
                <a:sym typeface="Lato"/>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ato"/>
                <a:ea typeface="Lato"/>
                <a:cs typeface="Lato"/>
                <a:sym typeface="Lato"/>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Lato"/>
                <a:ea typeface="Lato"/>
                <a:cs typeface="Lato"/>
                <a:sym typeface="Lato"/>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4" name="Google Shape;14;p20"/>
          <p:cNvSpPr txBox="1">
            <a:spLocks noGrp="1"/>
          </p:cNvSpPr>
          <p:nvPr>
            <p:ph type="dt" idx="10"/>
          </p:nvPr>
        </p:nvSpPr>
        <p:spPr>
          <a:xfrm>
            <a:off x="1097282" y="6459787"/>
            <a:ext cx="247227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b="0" i="0" u="none" strike="noStrike" cap="none">
                <a:solidFill>
                  <a:srgbClr val="FFFFFF"/>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0"/>
          <p:cNvSpPr txBox="1">
            <a:spLocks noGrp="1"/>
          </p:cNvSpPr>
          <p:nvPr>
            <p:ph type="ftr" idx="11"/>
          </p:nvPr>
        </p:nvSpPr>
        <p:spPr>
          <a:xfrm>
            <a:off x="3686186" y="6459787"/>
            <a:ext cx="4822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FFFFFF"/>
                </a:solidFill>
                <a:latin typeface="Lato"/>
                <a:ea typeface="Lato"/>
                <a:cs typeface="Lato"/>
                <a:sym typeface="Lato"/>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0"/>
          <p:cNvSpPr txBox="1">
            <a:spLocks noGrp="1"/>
          </p:cNvSpPr>
          <p:nvPr>
            <p:ph type="sldNum" idx="12"/>
          </p:nvPr>
        </p:nvSpPr>
        <p:spPr>
          <a:xfrm>
            <a:off x="9900460" y="6459787"/>
            <a:ext cx="1312025"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788" b="0" i="0" u="none" strike="noStrike" cap="none">
                <a:solidFill>
                  <a:srgbClr val="FFFFFF"/>
                </a:solidFill>
                <a:latin typeface="Lato"/>
                <a:ea typeface="Lato"/>
                <a:cs typeface="Lato"/>
                <a:sym typeface="Lato"/>
              </a:defRPr>
            </a:lvl1pPr>
            <a:lvl2pPr marL="0" marR="0" lvl="1" indent="0" algn="r" rtl="0">
              <a:spcBef>
                <a:spcPts val="0"/>
              </a:spcBef>
              <a:buNone/>
              <a:defRPr sz="788" b="0" i="0" u="none" strike="noStrike" cap="none">
                <a:solidFill>
                  <a:srgbClr val="FFFFFF"/>
                </a:solidFill>
                <a:latin typeface="Lato"/>
                <a:ea typeface="Lato"/>
                <a:cs typeface="Lato"/>
                <a:sym typeface="Lato"/>
              </a:defRPr>
            </a:lvl2pPr>
            <a:lvl3pPr marL="0" marR="0" lvl="2" indent="0" algn="r" rtl="0">
              <a:spcBef>
                <a:spcPts val="0"/>
              </a:spcBef>
              <a:buNone/>
              <a:defRPr sz="788" b="0" i="0" u="none" strike="noStrike" cap="none">
                <a:solidFill>
                  <a:srgbClr val="FFFFFF"/>
                </a:solidFill>
                <a:latin typeface="Lato"/>
                <a:ea typeface="Lato"/>
                <a:cs typeface="Lato"/>
                <a:sym typeface="Lato"/>
              </a:defRPr>
            </a:lvl3pPr>
            <a:lvl4pPr marL="0" marR="0" lvl="3" indent="0" algn="r" rtl="0">
              <a:spcBef>
                <a:spcPts val="0"/>
              </a:spcBef>
              <a:buNone/>
              <a:defRPr sz="788" b="0" i="0" u="none" strike="noStrike" cap="none">
                <a:solidFill>
                  <a:srgbClr val="FFFFFF"/>
                </a:solidFill>
                <a:latin typeface="Lato"/>
                <a:ea typeface="Lato"/>
                <a:cs typeface="Lato"/>
                <a:sym typeface="Lato"/>
              </a:defRPr>
            </a:lvl4pPr>
            <a:lvl5pPr marL="0" marR="0" lvl="4" indent="0" algn="r" rtl="0">
              <a:spcBef>
                <a:spcPts val="0"/>
              </a:spcBef>
              <a:buNone/>
              <a:defRPr sz="788" b="0" i="0" u="none" strike="noStrike" cap="none">
                <a:solidFill>
                  <a:srgbClr val="FFFFFF"/>
                </a:solidFill>
                <a:latin typeface="Lato"/>
                <a:ea typeface="Lato"/>
                <a:cs typeface="Lato"/>
                <a:sym typeface="Lato"/>
              </a:defRPr>
            </a:lvl5pPr>
            <a:lvl6pPr marL="0" marR="0" lvl="5" indent="0" algn="r" rtl="0">
              <a:spcBef>
                <a:spcPts val="0"/>
              </a:spcBef>
              <a:buNone/>
              <a:defRPr sz="788" b="0" i="0" u="none" strike="noStrike" cap="none">
                <a:solidFill>
                  <a:srgbClr val="FFFFFF"/>
                </a:solidFill>
                <a:latin typeface="Lato"/>
                <a:ea typeface="Lato"/>
                <a:cs typeface="Lato"/>
                <a:sym typeface="Lato"/>
              </a:defRPr>
            </a:lvl6pPr>
            <a:lvl7pPr marL="0" marR="0" lvl="6" indent="0" algn="r" rtl="0">
              <a:spcBef>
                <a:spcPts val="0"/>
              </a:spcBef>
              <a:buNone/>
              <a:defRPr sz="788" b="0" i="0" u="none" strike="noStrike" cap="none">
                <a:solidFill>
                  <a:srgbClr val="FFFFFF"/>
                </a:solidFill>
                <a:latin typeface="Lato"/>
                <a:ea typeface="Lato"/>
                <a:cs typeface="Lato"/>
                <a:sym typeface="Lato"/>
              </a:defRPr>
            </a:lvl7pPr>
            <a:lvl8pPr marL="0" marR="0" lvl="7" indent="0" algn="r" rtl="0">
              <a:spcBef>
                <a:spcPts val="0"/>
              </a:spcBef>
              <a:buNone/>
              <a:defRPr sz="788" b="0" i="0" u="none" strike="noStrike" cap="none">
                <a:solidFill>
                  <a:srgbClr val="FFFFFF"/>
                </a:solidFill>
                <a:latin typeface="Lato"/>
                <a:ea typeface="Lato"/>
                <a:cs typeface="Lato"/>
                <a:sym typeface="Lato"/>
              </a:defRPr>
            </a:lvl8pPr>
            <a:lvl9pPr marL="0" marR="0" lvl="8" indent="0" algn="r" rtl="0">
              <a:spcBef>
                <a:spcPts val="0"/>
              </a:spcBef>
              <a:buNone/>
              <a:defRPr sz="788" b="0" i="0" u="none" strike="noStrike" cap="none">
                <a:solidFill>
                  <a:srgbClr val="FFFFFF"/>
                </a:solidFill>
                <a:latin typeface="Lato"/>
                <a:ea typeface="Lato"/>
                <a:cs typeface="Lato"/>
                <a:sym typeface="Lato"/>
              </a:defRPr>
            </a:lvl9pPr>
          </a:lstStyle>
          <a:p>
            <a:fld id="{00000000-1234-1234-1234-123412341234}" type="slidenum">
              <a:rPr lang="en-US" smtClean="0"/>
              <a:pPr/>
              <a:t>‹#›</a:t>
            </a:fld>
            <a:endParaRPr lang="en-US"/>
          </a:p>
        </p:txBody>
      </p:sp>
      <p:cxnSp>
        <p:nvCxnSpPr>
          <p:cNvPr id="17" name="Google Shape;17;p20"/>
          <p:cNvCxnSpPr/>
          <p:nvPr/>
        </p:nvCxnSpPr>
        <p:spPr>
          <a:xfrm>
            <a:off x="1193532" y="1737845"/>
            <a:ext cx="9966960" cy="0"/>
          </a:xfrm>
          <a:prstGeom prst="straightConnector1">
            <a:avLst/>
          </a:prstGeom>
          <a:noFill/>
          <a:ln w="9525" cap="flat" cmpd="sng">
            <a:solidFill>
              <a:srgbClr val="7F7F7F"/>
            </a:solidFill>
            <a:prstDash val="solid"/>
            <a:round/>
            <a:headEnd type="none" w="sm" len="sm"/>
            <a:tailEnd type="none" w="sm" len="sm"/>
          </a:ln>
        </p:spPr>
      </p:cxnSp>
    </p:spTree>
    <p:extLst>
      <p:ext uri="{BB962C8B-B14F-4D97-AF65-F5344CB8AC3E}">
        <p14:creationId xmlns:p14="http://schemas.microsoft.com/office/powerpoint/2010/main" val="1215746354"/>
      </p:ext>
    </p:extLst>
  </p:cSld>
  <p:clrMap bg1="lt1" tx1="dk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mage001.jpg@01D9AA9E.FED92A60" TargetMode="External"/><Relationship Id="rId2" Type="http://schemas.openxmlformats.org/officeDocument/2006/relationships/image" Target="../media/image3.jpeg"/><Relationship Id="rId1" Type="http://schemas.openxmlformats.org/officeDocument/2006/relationships/slideLayout" Target="../slideLayouts/slideLayout2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pn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file:///C:\Users\24931\OneDrive%20-%20Foley%20&amp;%20Lardner%20LLP\Downloads\Non_Compete%20Agreements%20that%20Violate%20the%20National%20Labor%20Relations%20Act%20(1).pdf" TargetMode="External"/><Relationship Id="rId1" Type="http://schemas.openxmlformats.org/officeDocument/2006/relationships/slideLayout" Target="../slideLayouts/slideLayout2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4.png"/><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png"/><Relationship Id="rId2" Type="http://schemas.openxmlformats.org/officeDocument/2006/relationships/image" Target="../media/image11.tiff"/><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45BC-644D-FE3A-9E4D-3013DA861962}"/>
              </a:ext>
            </a:extLst>
          </p:cNvPr>
          <p:cNvSpPr>
            <a:spLocks noGrp="1"/>
          </p:cNvSpPr>
          <p:nvPr>
            <p:ph type="ctrTitle"/>
          </p:nvPr>
        </p:nvSpPr>
        <p:spPr>
          <a:xfrm>
            <a:off x="6961358" y="-35674"/>
            <a:ext cx="4052081" cy="2743162"/>
          </a:xfrm>
        </p:spPr>
        <p:txBody>
          <a:bodyPr anchor="b">
            <a:normAutofit/>
          </a:bodyPr>
          <a:lstStyle/>
          <a:p>
            <a:pPr defTabSz="694944"/>
            <a:r>
              <a:rPr lang="en-US" sz="3800" kern="1200" spc="-38" baseline="0" dirty="0">
                <a:solidFill>
                  <a:schemeClr val="tx1"/>
                </a:solidFill>
                <a:latin typeface="Calibri" panose="020F0502020204030204" pitchFamily="34" charset="0"/>
                <a:ea typeface="+mj-ea"/>
                <a:cs typeface="Calibri" panose="020F0502020204030204" pitchFamily="34" charset="0"/>
              </a:rPr>
              <a:t>The NLRB is Shaking Things  Up!</a:t>
            </a:r>
            <a:br>
              <a:rPr lang="en-US" sz="3420" kern="1200" spc="-38" baseline="0" dirty="0">
                <a:solidFill>
                  <a:schemeClr val="tx1"/>
                </a:solidFill>
                <a:latin typeface="Calibri" panose="020F0502020204030204" pitchFamily="34" charset="0"/>
                <a:ea typeface="+mj-ea"/>
                <a:cs typeface="Calibri" panose="020F0502020204030204" pitchFamily="34" charset="0"/>
              </a:rPr>
            </a:br>
            <a:r>
              <a:rPr lang="en-US" sz="2660" kern="1200" spc="-38" baseline="0" dirty="0">
                <a:solidFill>
                  <a:schemeClr val="tx1"/>
                </a:solidFill>
                <a:latin typeface="Calibri" panose="020F0502020204030204" pitchFamily="34" charset="0"/>
                <a:ea typeface="+mj-ea"/>
                <a:cs typeface="Calibri" panose="020F0502020204030204" pitchFamily="34" charset="0"/>
              </a:rPr>
              <a:t>Labor law developments impacting all employers</a:t>
            </a:r>
            <a:endParaRPr lang="en-US" sz="44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444BC18A-4505-9F50-2974-71C1CA54D032}"/>
              </a:ext>
            </a:extLst>
          </p:cNvPr>
          <p:cNvSpPr>
            <a:spLocks noGrp="1"/>
          </p:cNvSpPr>
          <p:nvPr>
            <p:ph type="subTitle" idx="1"/>
          </p:nvPr>
        </p:nvSpPr>
        <p:spPr>
          <a:xfrm>
            <a:off x="7017166" y="3335276"/>
            <a:ext cx="3638371" cy="949585"/>
          </a:xfrm>
          <a:noFill/>
        </p:spPr>
        <p:txBody>
          <a:bodyPr anchor="t">
            <a:normAutofit fontScale="85000" lnSpcReduction="10000"/>
          </a:bodyPr>
          <a:lstStyle/>
          <a:p>
            <a:pPr algn="l" defTabSz="694944">
              <a:lnSpc>
                <a:spcPct val="90000"/>
              </a:lnSpc>
              <a:spcBef>
                <a:spcPts val="0"/>
              </a:spcBef>
              <a:spcAft>
                <a:spcPts val="0"/>
              </a:spcAft>
            </a:pPr>
            <a:r>
              <a:rPr lang="en-US" sz="1710" kern="1200" spc="8" baseline="0" dirty="0">
                <a:solidFill>
                  <a:schemeClr val="tx1"/>
                </a:solidFill>
                <a:latin typeface="Calibri" panose="020F0502020204030204" pitchFamily="34" charset="0"/>
                <a:ea typeface="+mn-ea"/>
                <a:cs typeface="Calibri" panose="020F0502020204030204" pitchFamily="34" charset="0"/>
              </a:rPr>
              <a:t>Matthew Stiles, Esq.</a:t>
            </a:r>
          </a:p>
          <a:p>
            <a:pPr algn="l" defTabSz="694944">
              <a:lnSpc>
                <a:spcPct val="90000"/>
              </a:lnSpc>
              <a:spcBef>
                <a:spcPts val="0"/>
              </a:spcBef>
              <a:spcAft>
                <a:spcPts val="0"/>
              </a:spcAft>
            </a:pPr>
            <a:r>
              <a:rPr lang="en-US" sz="1710" kern="1200" spc="8" baseline="0" dirty="0">
                <a:solidFill>
                  <a:schemeClr val="tx1"/>
                </a:solidFill>
                <a:latin typeface="Calibri" panose="020F0502020204030204" pitchFamily="34" charset="0"/>
                <a:ea typeface="+mn-ea"/>
                <a:cs typeface="Calibri" panose="020F0502020204030204" pitchFamily="34" charset="0"/>
              </a:rPr>
              <a:t>Shareholder- Labor, Employment &amp; Benefits</a:t>
            </a:r>
          </a:p>
          <a:p>
            <a:pPr defTabSz="694944">
              <a:lnSpc>
                <a:spcPct val="90000"/>
              </a:lnSpc>
              <a:spcBef>
                <a:spcPts val="1064"/>
              </a:spcBef>
              <a:spcAft>
                <a:spcPts val="152"/>
              </a:spcAft>
            </a:pPr>
            <a:endParaRPr lang="en-US" sz="1330" kern="1200" spc="8" baseline="0" dirty="0">
              <a:solidFill>
                <a:schemeClr val="tx1">
                  <a:lumMod val="75000"/>
                </a:schemeClr>
              </a:solidFill>
              <a:latin typeface="Calibri" panose="020F0502020204030204" pitchFamily="34" charset="0"/>
              <a:ea typeface="+mn-ea"/>
              <a:cs typeface="Calibri" panose="020F0502020204030204" pitchFamily="34" charset="0"/>
            </a:endParaRPr>
          </a:p>
          <a:p>
            <a:pPr defTabSz="694944">
              <a:lnSpc>
                <a:spcPct val="90000"/>
              </a:lnSpc>
              <a:spcBef>
                <a:spcPts val="0"/>
              </a:spcBef>
              <a:spcAft>
                <a:spcPts val="0"/>
              </a:spcAft>
            </a:pPr>
            <a:endParaRPr lang="en-US" sz="190" kern="1200" spc="8" baseline="0" dirty="0">
              <a:solidFill>
                <a:schemeClr val="tx1">
                  <a:lumMod val="75000"/>
                </a:schemeClr>
              </a:solidFill>
              <a:latin typeface="Calibri" panose="020F0502020204030204" pitchFamily="34" charset="0"/>
              <a:ea typeface="+mn-ea"/>
              <a:cs typeface="Calibri" panose="020F0502020204030204" pitchFamily="34" charset="0"/>
            </a:endParaRPr>
          </a:p>
          <a:p>
            <a:pPr defTabSz="694944">
              <a:lnSpc>
                <a:spcPct val="90000"/>
              </a:lnSpc>
              <a:spcBef>
                <a:spcPts val="0"/>
              </a:spcBef>
              <a:spcAft>
                <a:spcPts val="0"/>
              </a:spcAft>
            </a:pPr>
            <a:r>
              <a:rPr lang="en-US" sz="190" kern="1200" spc="8" baseline="0" dirty="0">
                <a:solidFill>
                  <a:schemeClr val="tx1"/>
                </a:solidFill>
                <a:latin typeface="Calibri" panose="020F0502020204030204" pitchFamily="34" charset="0"/>
                <a:ea typeface="+mn-ea"/>
                <a:cs typeface="Calibri" panose="020F0502020204030204" pitchFamily="34" charset="0"/>
              </a:rPr>
              <a:t>Mike Perkins</a:t>
            </a:r>
          </a:p>
          <a:p>
            <a:pPr defTabSz="694944">
              <a:lnSpc>
                <a:spcPct val="90000"/>
              </a:lnSpc>
              <a:spcBef>
                <a:spcPts val="0"/>
              </a:spcBef>
              <a:spcAft>
                <a:spcPts val="0"/>
              </a:spcAft>
            </a:pPr>
            <a:r>
              <a:rPr lang="en-US" sz="190" kern="1200" spc="8" baseline="0" dirty="0">
                <a:solidFill>
                  <a:schemeClr val="tx1"/>
                </a:solidFill>
                <a:latin typeface="Calibri" panose="020F0502020204030204" pitchFamily="34" charset="0"/>
                <a:ea typeface="+mn-ea"/>
                <a:cs typeface="Calibri" panose="020F0502020204030204" pitchFamily="34" charset="0"/>
              </a:rPr>
              <a:t>Chief of Staff</a:t>
            </a:r>
          </a:p>
          <a:p>
            <a:pPr algn="l">
              <a:lnSpc>
                <a:spcPct val="90000"/>
              </a:lnSpc>
              <a:spcBef>
                <a:spcPts val="0"/>
              </a:spcBef>
              <a:spcAft>
                <a:spcPts val="0"/>
              </a:spcAft>
            </a:pPr>
            <a:endParaRPr lang="en-US" sz="200" dirty="0">
              <a:latin typeface="Calibri" panose="020F0502020204030204" pitchFamily="34" charset="0"/>
              <a:ea typeface="Calibri" panose="020F0502020204030204" pitchFamily="34" charset="0"/>
              <a:cs typeface="Calibri" panose="020F0502020204030204" pitchFamily="34" charset="0"/>
            </a:endParaRPr>
          </a:p>
        </p:txBody>
      </p:sp>
      <p:sp>
        <p:nvSpPr>
          <p:cNvPr id="5" name="Rectangle 2">
            <a:extLst>
              <a:ext uri="{FF2B5EF4-FFF2-40B4-BE49-F238E27FC236}">
                <a16:creationId xmlns:a16="http://schemas.microsoft.com/office/drawing/2014/main" id="{2D1F6DA7-E5F8-D012-2076-4C6EB16A7373}"/>
              </a:ext>
            </a:extLst>
          </p:cNvPr>
          <p:cNvSpPr>
            <a:spLocks noChangeArrowheads="1"/>
          </p:cNvSpPr>
          <p:nvPr/>
        </p:nvSpPr>
        <p:spPr bwMode="auto">
          <a:xfrm>
            <a:off x="985361" y="643601"/>
            <a:ext cx="141486" cy="28287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3">
            <a:extLst>
              <a:ext uri="{FF2B5EF4-FFF2-40B4-BE49-F238E27FC236}">
                <a16:creationId xmlns:a16="http://schemas.microsoft.com/office/drawing/2014/main" id="{9A81D4FC-C169-7345-ED8C-DE41B6DAAD7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7042105" y="3878001"/>
            <a:ext cx="2119073" cy="7063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7490206-699A-B67F-76FE-1E702421620D}"/>
              </a:ext>
            </a:extLst>
          </p:cNvPr>
          <p:cNvPicPr>
            <a:picLocks noChangeAspect="1"/>
          </p:cNvPicPr>
          <p:nvPr/>
        </p:nvPicPr>
        <p:blipFill>
          <a:blip r:embed="rId4"/>
          <a:stretch>
            <a:fillRect/>
          </a:stretch>
        </p:blipFill>
        <p:spPr>
          <a:xfrm>
            <a:off x="7144553" y="5255382"/>
            <a:ext cx="1914175" cy="362783"/>
          </a:xfrm>
          <a:prstGeom prst="rect">
            <a:avLst/>
          </a:prstGeom>
        </p:spPr>
      </p:pic>
      <p:pic>
        <p:nvPicPr>
          <p:cNvPr id="4" name="Picture 3">
            <a:extLst>
              <a:ext uri="{FF2B5EF4-FFF2-40B4-BE49-F238E27FC236}">
                <a16:creationId xmlns:a16="http://schemas.microsoft.com/office/drawing/2014/main" id="{9CA483EE-AF9E-7992-1F21-F3AC5899A62A}"/>
              </a:ext>
            </a:extLst>
          </p:cNvPr>
          <p:cNvPicPr>
            <a:picLocks noChangeAspect="1"/>
          </p:cNvPicPr>
          <p:nvPr/>
        </p:nvPicPr>
        <p:blipFill>
          <a:blip r:embed="rId5"/>
          <a:stretch>
            <a:fillRect/>
          </a:stretch>
        </p:blipFill>
        <p:spPr>
          <a:xfrm>
            <a:off x="855822" y="624444"/>
            <a:ext cx="5661893" cy="4812330"/>
          </a:xfrm>
          <a:prstGeom prst="rect">
            <a:avLst/>
          </a:prstGeom>
          <a:ln>
            <a:noFill/>
          </a:ln>
        </p:spPr>
      </p:pic>
      <p:sp>
        <p:nvSpPr>
          <p:cNvPr id="6" name="Subtitle 2">
            <a:extLst>
              <a:ext uri="{FF2B5EF4-FFF2-40B4-BE49-F238E27FC236}">
                <a16:creationId xmlns:a16="http://schemas.microsoft.com/office/drawing/2014/main" id="{EF3BB430-06BC-FCD1-88C0-43249F91AF6D}"/>
              </a:ext>
            </a:extLst>
          </p:cNvPr>
          <p:cNvSpPr txBox="1">
            <a:spLocks/>
          </p:cNvSpPr>
          <p:nvPr/>
        </p:nvSpPr>
        <p:spPr>
          <a:xfrm>
            <a:off x="7042105" y="4665124"/>
            <a:ext cx="2986944" cy="902373"/>
          </a:xfrm>
          <a:prstGeom prst="rect">
            <a:avLst/>
          </a:prstGeom>
          <a:noFill/>
        </p:spPr>
        <p:txBody>
          <a:bodyPr vert="horz" lIns="91440" tIns="45720" rIns="91440" bIns="45720" rtlCol="0" anchor="t">
            <a:normAutofit/>
          </a:bodyPr>
          <a:lstStyle>
            <a:lvl1pPr marL="0" indent="0" algn="l" defTabSz="914400" rtl="0" eaLnBrk="1" latinLnBrk="0" hangingPunct="1">
              <a:lnSpc>
                <a:spcPct val="95000"/>
              </a:lnSpc>
              <a:spcBef>
                <a:spcPts val="1400"/>
              </a:spcBef>
              <a:spcAft>
                <a:spcPts val="200"/>
              </a:spcAft>
              <a:buClr>
                <a:schemeClr val="accent1"/>
              </a:buClr>
              <a:buSzPct val="80000"/>
              <a:buFont typeface="Arial" pitchFamily="34" charset="0"/>
              <a:buNone/>
              <a:defRPr sz="2200" kern="1200" spc="10" baseline="0">
                <a:solidFill>
                  <a:schemeClr val="tx1">
                    <a:lumMod val="75000"/>
                  </a:schemeClr>
                </a:solidFill>
                <a:latin typeface="+mn-lt"/>
                <a:ea typeface="+mn-ea"/>
                <a:cs typeface="+mn-cs"/>
              </a:defRPr>
            </a:lvl1pPr>
            <a:lvl2pPr marL="4572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2pPr>
            <a:lvl3pPr marL="914400" indent="0" algn="ctr" defTabSz="914400" rtl="0" eaLnBrk="1" latinLnBrk="0" hangingPunct="1">
              <a:lnSpc>
                <a:spcPct val="90000"/>
              </a:lnSpc>
              <a:spcBef>
                <a:spcPts val="300"/>
              </a:spcBef>
              <a:spcAft>
                <a:spcPts val="300"/>
              </a:spcAft>
              <a:buClr>
                <a:schemeClr val="accent1"/>
              </a:buClr>
              <a:buFont typeface="Wingdings 2" pitchFamily="18" charset="2"/>
              <a:buNone/>
              <a:defRPr sz="2200" kern="1200">
                <a:solidFill>
                  <a:schemeClr val="tx1">
                    <a:lumMod val="85000"/>
                    <a:lumOff val="15000"/>
                  </a:schemeClr>
                </a:solidFill>
                <a:latin typeface="+mn-lt"/>
                <a:ea typeface="+mn-ea"/>
                <a:cs typeface="+mn-cs"/>
              </a:defRPr>
            </a:lvl3pPr>
            <a:lvl4pPr marL="1371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4pPr>
            <a:lvl5pPr marL="18288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5pPr>
            <a:lvl6pPr marL="22860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6pPr>
            <a:lvl7pPr marL="27432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7pPr>
            <a:lvl8pPr marL="32004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8pPr>
            <a:lvl9pPr marL="3657600" indent="0" algn="ctr" defTabSz="914400" rtl="0" eaLnBrk="1" latinLnBrk="0" hangingPunct="1">
              <a:lnSpc>
                <a:spcPct val="90000"/>
              </a:lnSpc>
              <a:spcBef>
                <a:spcPts val="300"/>
              </a:spcBef>
              <a:spcAft>
                <a:spcPts val="300"/>
              </a:spcAft>
              <a:buClr>
                <a:schemeClr val="accent1"/>
              </a:buClr>
              <a:buFont typeface="Wingdings 2" pitchFamily="18" charset="2"/>
              <a:buNone/>
              <a:defRPr sz="2000" kern="1200">
                <a:solidFill>
                  <a:schemeClr val="tx1">
                    <a:lumMod val="85000"/>
                    <a:lumOff val="15000"/>
                  </a:schemeClr>
                </a:solidFill>
                <a:latin typeface="+mn-lt"/>
                <a:ea typeface="+mn-ea"/>
                <a:cs typeface="+mn-cs"/>
              </a:defRPr>
            </a:lvl9pPr>
          </a:lstStyle>
          <a:p>
            <a:pPr defTabSz="694944">
              <a:lnSpc>
                <a:spcPct val="90000"/>
              </a:lnSpc>
              <a:spcBef>
                <a:spcPts val="0"/>
              </a:spcBef>
              <a:spcAft>
                <a:spcPts val="0"/>
              </a:spcAft>
            </a:pPr>
            <a:r>
              <a:rPr lang="en-US" sz="1500" spc="8" dirty="0">
                <a:solidFill>
                  <a:schemeClr val="tx1"/>
                </a:solidFill>
                <a:latin typeface="Calibri" panose="020F0502020204030204" pitchFamily="34" charset="0"/>
                <a:cs typeface="Calibri" panose="020F0502020204030204" pitchFamily="34" charset="0"/>
              </a:rPr>
              <a:t>Mike Perkins, Esq.</a:t>
            </a:r>
          </a:p>
          <a:p>
            <a:pPr defTabSz="694944">
              <a:lnSpc>
                <a:spcPct val="90000"/>
              </a:lnSpc>
              <a:spcBef>
                <a:spcPts val="0"/>
              </a:spcBef>
              <a:spcAft>
                <a:spcPts val="0"/>
              </a:spcAft>
            </a:pPr>
            <a:r>
              <a:rPr lang="en-US" sz="1500" kern="1200" spc="8" baseline="0" dirty="0">
                <a:solidFill>
                  <a:schemeClr val="tx1"/>
                </a:solidFill>
                <a:latin typeface="Calibri" panose="020F0502020204030204" pitchFamily="34" charset="0"/>
                <a:ea typeface="+mn-ea"/>
                <a:cs typeface="Calibri" panose="020F0502020204030204" pitchFamily="34" charset="0"/>
              </a:rPr>
              <a:t>Corporate Counsel</a:t>
            </a:r>
          </a:p>
          <a:p>
            <a:pPr defTabSz="694944">
              <a:lnSpc>
                <a:spcPct val="90000"/>
              </a:lnSpc>
              <a:spcBef>
                <a:spcPts val="0"/>
              </a:spcBef>
              <a:spcAft>
                <a:spcPts val="600"/>
              </a:spcAft>
            </a:pPr>
            <a:endParaRPr lang="en-US" sz="1500" spc="8" dirty="0">
              <a:solidFill>
                <a:schemeClr val="tx1"/>
              </a:solidFill>
              <a:latin typeface="Calibri" panose="020F0502020204030204" pitchFamily="34" charset="0"/>
              <a:cs typeface="Calibri" panose="020F0502020204030204" pitchFamily="34" charset="0"/>
            </a:endParaRPr>
          </a:p>
          <a:p>
            <a:pPr defTabSz="694944">
              <a:lnSpc>
                <a:spcPct val="90000"/>
              </a:lnSpc>
              <a:spcBef>
                <a:spcPts val="0"/>
              </a:spcBef>
              <a:spcAft>
                <a:spcPts val="600"/>
              </a:spcAft>
            </a:pPr>
            <a:endParaRPr lang="en-US" sz="1710" spc="8"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defTabSz="694944">
              <a:lnSpc>
                <a:spcPct val="90000"/>
              </a:lnSpc>
              <a:spcBef>
                <a:spcPts val="0"/>
              </a:spcBef>
              <a:spcAft>
                <a:spcPts val="600"/>
              </a:spcAft>
            </a:pPr>
            <a:endParaRPr lang="en-US" sz="1710" spc="8"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defTabSz="694944">
              <a:lnSpc>
                <a:spcPct val="90000"/>
              </a:lnSpc>
              <a:spcBef>
                <a:spcPts val="0"/>
              </a:spcBef>
              <a:spcAft>
                <a:spcPts val="600"/>
              </a:spcAft>
            </a:pPr>
            <a:endParaRPr lang="en-US" sz="2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E9C4F7A-23AA-3D3A-C203-0E56EAA5C5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3491" y="5567497"/>
            <a:ext cx="2499181" cy="650026"/>
          </a:xfrm>
          <a:prstGeom prst="rect">
            <a:avLst/>
          </a:prstGeom>
          <a:noFill/>
        </p:spPr>
      </p:pic>
    </p:spTree>
    <p:extLst>
      <p:ext uri="{BB962C8B-B14F-4D97-AF65-F5344CB8AC3E}">
        <p14:creationId xmlns:p14="http://schemas.microsoft.com/office/powerpoint/2010/main" val="353172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96A82-4AA7-C0C5-8CE5-1E7FD1A24CBD}"/>
              </a:ext>
            </a:extLst>
          </p:cNvPr>
          <p:cNvSpPr>
            <a:spLocks noGrp="1"/>
          </p:cNvSpPr>
          <p:nvPr>
            <p:ph type="title"/>
          </p:nvPr>
        </p:nvSpPr>
        <p:spPr>
          <a:xfrm>
            <a:off x="744076" y="309574"/>
            <a:ext cx="4954920" cy="1606948"/>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2022 Was a Busy Year for RCs</a:t>
            </a:r>
          </a:p>
        </p:txBody>
      </p:sp>
      <p:sp>
        <p:nvSpPr>
          <p:cNvPr id="8" name="Content Placeholder 7">
            <a:extLst>
              <a:ext uri="{FF2B5EF4-FFF2-40B4-BE49-F238E27FC236}">
                <a16:creationId xmlns:a16="http://schemas.microsoft.com/office/drawing/2014/main" id="{23D55DF9-F02C-8638-8056-886A483A463D}"/>
              </a:ext>
            </a:extLst>
          </p:cNvPr>
          <p:cNvSpPr>
            <a:spLocks noGrp="1"/>
          </p:cNvSpPr>
          <p:nvPr>
            <p:ph idx="1"/>
          </p:nvPr>
        </p:nvSpPr>
        <p:spPr>
          <a:xfrm>
            <a:off x="704887" y="2037809"/>
            <a:ext cx="4954920" cy="4089721"/>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The “Starbucks Factor” is Significant </a:t>
            </a:r>
          </a:p>
          <a:p>
            <a:endParaRPr lang="en-US" dirty="0"/>
          </a:p>
        </p:txBody>
      </p:sp>
      <p:pic>
        <p:nvPicPr>
          <p:cNvPr id="7" name="Picture 6">
            <a:extLst>
              <a:ext uri="{FF2B5EF4-FFF2-40B4-BE49-F238E27FC236}">
                <a16:creationId xmlns:a16="http://schemas.microsoft.com/office/drawing/2014/main" id="{752D8EE8-DD9D-63A7-0AF6-C84B3516A226}"/>
              </a:ext>
            </a:extLst>
          </p:cNvPr>
          <p:cNvPicPr>
            <a:picLocks noChangeAspect="1"/>
          </p:cNvPicPr>
          <p:nvPr/>
        </p:nvPicPr>
        <p:blipFill>
          <a:blip r:embed="rId2"/>
          <a:stretch>
            <a:fillRect/>
          </a:stretch>
        </p:blipFill>
        <p:spPr>
          <a:xfrm>
            <a:off x="5872332" y="3495715"/>
            <a:ext cx="4958571" cy="2789196"/>
          </a:xfrm>
          <a:prstGeom prst="rect">
            <a:avLst/>
          </a:prstGeom>
        </p:spPr>
      </p:pic>
      <p:pic>
        <p:nvPicPr>
          <p:cNvPr id="6" name="Picture 5">
            <a:extLst>
              <a:ext uri="{FF2B5EF4-FFF2-40B4-BE49-F238E27FC236}">
                <a16:creationId xmlns:a16="http://schemas.microsoft.com/office/drawing/2014/main" id="{6A567EAC-2C29-490D-D88B-9D3DB68D1E76}"/>
              </a:ext>
            </a:extLst>
          </p:cNvPr>
          <p:cNvPicPr>
            <a:picLocks noChangeAspect="1"/>
          </p:cNvPicPr>
          <p:nvPr/>
        </p:nvPicPr>
        <p:blipFill>
          <a:blip r:embed="rId3"/>
          <a:stretch>
            <a:fillRect/>
          </a:stretch>
        </p:blipFill>
        <p:spPr>
          <a:xfrm>
            <a:off x="5872333" y="573089"/>
            <a:ext cx="4958571" cy="2789196"/>
          </a:xfrm>
          <a:prstGeom prst="rect">
            <a:avLst/>
          </a:prstGeom>
        </p:spPr>
      </p:pic>
      <p:pic>
        <p:nvPicPr>
          <p:cNvPr id="3" name="Picture 2">
            <a:extLst>
              <a:ext uri="{FF2B5EF4-FFF2-40B4-BE49-F238E27FC236}">
                <a16:creationId xmlns:a16="http://schemas.microsoft.com/office/drawing/2014/main" id="{9833DBEF-9248-1BB9-4A13-551BCD32D1EF}"/>
              </a:ext>
            </a:extLst>
          </p:cNvPr>
          <p:cNvPicPr>
            <a:picLocks noChangeAspect="1"/>
          </p:cNvPicPr>
          <p:nvPr/>
        </p:nvPicPr>
        <p:blipFill>
          <a:blip r:embed="rId4"/>
          <a:stretch>
            <a:fillRect/>
          </a:stretch>
        </p:blipFill>
        <p:spPr>
          <a:xfrm>
            <a:off x="214053" y="6550058"/>
            <a:ext cx="1115665" cy="207282"/>
          </a:xfrm>
          <a:prstGeom prst="rect">
            <a:avLst/>
          </a:prstGeom>
        </p:spPr>
      </p:pic>
      <p:pic>
        <p:nvPicPr>
          <p:cNvPr id="9" name="Picture 8">
            <a:extLst>
              <a:ext uri="{FF2B5EF4-FFF2-40B4-BE49-F238E27FC236}">
                <a16:creationId xmlns:a16="http://schemas.microsoft.com/office/drawing/2014/main" id="{61203140-EB63-BD31-3990-BF6B9C128197}"/>
              </a:ext>
            </a:extLst>
          </p:cNvPr>
          <p:cNvPicPr>
            <a:picLocks noChangeAspect="1"/>
          </p:cNvPicPr>
          <p:nvPr/>
        </p:nvPicPr>
        <p:blipFill>
          <a:blip r:embed="rId5"/>
          <a:stretch>
            <a:fillRect/>
          </a:stretch>
        </p:blipFill>
        <p:spPr>
          <a:xfrm>
            <a:off x="644848" y="3051544"/>
            <a:ext cx="5074997" cy="2740671"/>
          </a:xfrm>
          <a:prstGeom prst="rect">
            <a:avLst/>
          </a:prstGeom>
        </p:spPr>
      </p:pic>
    </p:spTree>
    <p:extLst>
      <p:ext uri="{BB962C8B-B14F-4D97-AF65-F5344CB8AC3E}">
        <p14:creationId xmlns:p14="http://schemas.microsoft.com/office/powerpoint/2010/main" val="2882345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0A7ECB-F70E-4A01-7F32-731CD626AC75}"/>
              </a:ext>
            </a:extLst>
          </p:cNvPr>
          <p:cNvPicPr>
            <a:picLocks noChangeAspect="1"/>
          </p:cNvPicPr>
          <p:nvPr/>
        </p:nvPicPr>
        <p:blipFill>
          <a:blip r:embed="rId2"/>
          <a:stretch>
            <a:fillRect/>
          </a:stretch>
        </p:blipFill>
        <p:spPr>
          <a:xfrm>
            <a:off x="3116047" y="1273370"/>
            <a:ext cx="5959905" cy="4979404"/>
          </a:xfrm>
          <a:prstGeom prst="rect">
            <a:avLst/>
          </a:prstGeom>
        </p:spPr>
      </p:pic>
      <p:sp>
        <p:nvSpPr>
          <p:cNvPr id="3" name="TextBox 2">
            <a:extLst>
              <a:ext uri="{FF2B5EF4-FFF2-40B4-BE49-F238E27FC236}">
                <a16:creationId xmlns:a16="http://schemas.microsoft.com/office/drawing/2014/main" id="{C7790B20-7EBD-AF9A-5CB5-798CDC9EF798}"/>
              </a:ext>
            </a:extLst>
          </p:cNvPr>
          <p:cNvSpPr txBox="1"/>
          <p:nvPr/>
        </p:nvSpPr>
        <p:spPr>
          <a:xfrm>
            <a:off x="2304736" y="505018"/>
            <a:ext cx="7582525" cy="584775"/>
          </a:xfrm>
          <a:prstGeom prst="rect">
            <a:avLst/>
          </a:prstGeom>
          <a:noFill/>
        </p:spPr>
        <p:txBody>
          <a:bodyPr wrap="none" rtlCol="0">
            <a:spAutoFit/>
          </a:bodyPr>
          <a:lstStyle/>
          <a:p>
            <a:r>
              <a:rPr lang="en-US" sz="3200" b="1" dirty="0">
                <a:latin typeface="Lato Black" panose="020F0502020204030203" pitchFamily="34" charset="0"/>
                <a:ea typeface="Lato Black" panose="020F0502020204030203" pitchFamily="34" charset="0"/>
                <a:cs typeface="Lato Black" panose="020F0502020204030203" pitchFamily="34" charset="0"/>
              </a:rPr>
              <a:t>RC Petitions, First 6 months 2018-2023</a:t>
            </a:r>
          </a:p>
        </p:txBody>
      </p:sp>
    </p:spTree>
    <p:extLst>
      <p:ext uri="{BB962C8B-B14F-4D97-AF65-F5344CB8AC3E}">
        <p14:creationId xmlns:p14="http://schemas.microsoft.com/office/powerpoint/2010/main" val="16485195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100C9-E1AE-7075-AB2C-794C269CA259}"/>
              </a:ext>
            </a:extLst>
          </p:cNvPr>
          <p:cNvSpPr>
            <a:spLocks noGrp="1"/>
          </p:cNvSpPr>
          <p:nvPr>
            <p:ph type="title"/>
          </p:nvPr>
        </p:nvSpPr>
        <p:spPr>
          <a:xfrm>
            <a:off x="1261872" y="758952"/>
            <a:ext cx="9418320" cy="4041648"/>
          </a:xfrm>
        </p:spPr>
        <p:txBody>
          <a:bodyPr vert="horz" lIns="91440" tIns="45720" rIns="91440" bIns="45720" rtlCol="0" anchor="b">
            <a:normAutofit/>
          </a:bodyPr>
          <a:lstStyle/>
          <a:p>
            <a:pPr>
              <a:lnSpc>
                <a:spcPct val="85000"/>
              </a:lnSpc>
            </a:pPr>
            <a:r>
              <a:rPr lang="en-US" sz="7200" dirty="0">
                <a:latin typeface="Calibri" panose="020F0502020204030204" pitchFamily="34" charset="0"/>
                <a:ea typeface="Calibri" panose="020F0502020204030204" pitchFamily="34" charset="0"/>
                <a:cs typeface="Calibri" panose="020F0502020204030204" pitchFamily="34" charset="0"/>
              </a:rPr>
              <a:t>Is Politics a Factor?</a:t>
            </a:r>
          </a:p>
        </p:txBody>
      </p:sp>
      <p:pic>
        <p:nvPicPr>
          <p:cNvPr id="5" name="Content Placeholder 4">
            <a:extLst>
              <a:ext uri="{FF2B5EF4-FFF2-40B4-BE49-F238E27FC236}">
                <a16:creationId xmlns:a16="http://schemas.microsoft.com/office/drawing/2014/main" id="{813EF08F-7EBC-A42E-537E-2CC7136AF688}"/>
              </a:ext>
            </a:extLst>
          </p:cNvPr>
          <p:cNvPicPr>
            <a:picLocks noGrp="1" noChangeAspect="1"/>
          </p:cNvPicPr>
          <p:nvPr>
            <p:ph idx="1"/>
          </p:nvPr>
        </p:nvPicPr>
        <p:blipFill rotWithShape="1">
          <a:blip r:embed="rId2">
            <a:alphaModFix amt="40000"/>
          </a:blip>
          <a:srcRect t="19065"/>
          <a:stretch/>
        </p:blipFill>
        <p:spPr>
          <a:xfrm>
            <a:off x="20" y="-2"/>
            <a:ext cx="12191980" cy="6858000"/>
          </a:xfrm>
          <a:prstGeom prst="rect">
            <a:avLst/>
          </a:prstGeom>
        </p:spPr>
      </p:pic>
      <p:pic>
        <p:nvPicPr>
          <p:cNvPr id="3" name="Picture 2">
            <a:extLst>
              <a:ext uri="{FF2B5EF4-FFF2-40B4-BE49-F238E27FC236}">
                <a16:creationId xmlns:a16="http://schemas.microsoft.com/office/drawing/2014/main" id="{2B9EFB7A-2886-A125-C1CD-623C4842D552}"/>
              </a:ext>
            </a:extLst>
          </p:cNvPr>
          <p:cNvPicPr>
            <a:picLocks noChangeAspect="1"/>
          </p:cNvPicPr>
          <p:nvPr/>
        </p:nvPicPr>
        <p:blipFill>
          <a:blip r:embed="rId3"/>
          <a:stretch>
            <a:fillRect/>
          </a:stretch>
        </p:blipFill>
        <p:spPr>
          <a:xfrm>
            <a:off x="283415" y="6587702"/>
            <a:ext cx="1115665" cy="207282"/>
          </a:xfrm>
          <a:prstGeom prst="rect">
            <a:avLst/>
          </a:prstGeom>
        </p:spPr>
      </p:pic>
    </p:spTree>
    <p:extLst>
      <p:ext uri="{BB962C8B-B14F-4D97-AF65-F5344CB8AC3E}">
        <p14:creationId xmlns:p14="http://schemas.microsoft.com/office/powerpoint/2010/main" val="386657976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633B-6E48-E943-BFA7-70D6C9F03B66}"/>
              </a:ext>
            </a:extLst>
          </p:cNvPr>
          <p:cNvSpPr>
            <a:spLocks noGrp="1"/>
          </p:cNvSpPr>
          <p:nvPr>
            <p:ph type="title"/>
          </p:nvPr>
        </p:nvSpPr>
        <p:spPr>
          <a:xfrm>
            <a:off x="7186888" y="234860"/>
            <a:ext cx="4087306" cy="5935287"/>
          </a:xfrm>
        </p:spPr>
        <p:txBody>
          <a:bodyPr vert="horz" lIns="91440" tIns="45720" rIns="91440" bIns="45720" rtlCol="0" anchor="t">
            <a:normAutofit/>
          </a:bodyPr>
          <a:lstStyle/>
          <a:p>
            <a:pPr marL="0" indent="0"/>
            <a:br>
              <a:rPr lang="en-US" sz="1400" dirty="0"/>
            </a:br>
            <a:r>
              <a:rPr lang="en-US" sz="2800" dirty="0"/>
              <a:t>Joe Biden’s Labor Promise</a:t>
            </a:r>
            <a:br>
              <a:rPr lang="en-US" sz="1400" dirty="0"/>
            </a:br>
            <a:br>
              <a:rPr lang="en-US" sz="1400" i="1" dirty="0"/>
            </a:br>
            <a:r>
              <a:rPr lang="en-US" sz="2000" i="1" dirty="0"/>
              <a:t>I’m going to hold company executives personally liable for interfering with workers who are attempting to unionize. It’s not enough just to have their corporations pay a fine. If they’re part of the problem, they are going to pay a personal price.  </a:t>
            </a:r>
            <a:r>
              <a:rPr lang="en-US" sz="2000" b="1" i="1" dirty="0"/>
              <a:t>“I’m going to be the strongest labor president you have ever had.</a:t>
            </a:r>
            <a:br>
              <a:rPr lang="en-US" sz="2000" b="1" dirty="0"/>
            </a:br>
            <a:r>
              <a:rPr lang="en-US" sz="2000" dirty="0"/>
              <a:t>- President Biden, September 7, 2020</a:t>
            </a:r>
            <a:br>
              <a:rPr lang="en-US" sz="2000" dirty="0"/>
            </a:br>
            <a:endParaRPr lang="en-US" sz="1400" dirty="0"/>
          </a:p>
        </p:txBody>
      </p:sp>
      <p:sp>
        <p:nvSpPr>
          <p:cNvPr id="5" name="Slide Number Placeholder 4" hidden="1">
            <a:extLst>
              <a:ext uri="{FF2B5EF4-FFF2-40B4-BE49-F238E27FC236}">
                <a16:creationId xmlns:a16="http://schemas.microsoft.com/office/drawing/2014/main" id="{FAD57821-1C74-A448-8C49-FCF0B2CFD23A}"/>
              </a:ext>
            </a:extLst>
          </p:cNvPr>
          <p:cNvSpPr>
            <a:spLocks noGrp="1"/>
          </p:cNvSpPr>
          <p:nvPr>
            <p:ph type="sldNum" sz="quarter" idx="12"/>
          </p:nvPr>
        </p:nvSpPr>
        <p:spPr>
          <a:xfrm>
            <a:off x="7856630" y="5509097"/>
            <a:ext cx="220571" cy="230832"/>
          </a:xfrm>
        </p:spPr>
        <p:txBody>
          <a:bodyPr>
            <a:normAutofit fontScale="40000" lnSpcReduction="20000"/>
          </a:bodyPr>
          <a:lstStyle/>
          <a:p>
            <a:pPr defTabSz="685800" hangingPunct="0">
              <a:spcAft>
                <a:spcPts val="600"/>
              </a:spcAft>
              <a:defRPr/>
            </a:pPr>
            <a:fld id="{96BC54FA-4A3C-470A-B31E-32EC254EFBDA}" type="slidenum">
              <a:rPr lang="en-US" kern="0">
                <a:solidFill>
                  <a:srgbClr val="A7A7A7"/>
                </a:solidFill>
                <a:latin typeface="Tw Cen MT"/>
                <a:sym typeface="Tw Cen MT"/>
              </a:rPr>
              <a:pPr defTabSz="685800" hangingPunct="0">
                <a:spcAft>
                  <a:spcPts val="600"/>
                </a:spcAft>
                <a:defRPr/>
              </a:pPr>
              <a:t>13</a:t>
            </a:fld>
            <a:endParaRPr lang="en-US" kern="0">
              <a:solidFill>
                <a:srgbClr val="A7A7A7"/>
              </a:solidFill>
              <a:latin typeface="Tw Cen MT"/>
              <a:sym typeface="Tw Cen MT"/>
            </a:endParaRPr>
          </a:p>
        </p:txBody>
      </p:sp>
      <p:pic>
        <p:nvPicPr>
          <p:cNvPr id="13" name="Picture 12">
            <a:extLst>
              <a:ext uri="{FF2B5EF4-FFF2-40B4-BE49-F238E27FC236}">
                <a16:creationId xmlns:a16="http://schemas.microsoft.com/office/drawing/2014/main" id="{2EC34FA8-A6DC-206E-D2F9-240E97BFA4C7}"/>
              </a:ext>
            </a:extLst>
          </p:cNvPr>
          <p:cNvPicPr>
            <a:picLocks noChangeAspect="1"/>
          </p:cNvPicPr>
          <p:nvPr/>
        </p:nvPicPr>
        <p:blipFill rotWithShape="1">
          <a:blip r:embed="rId2"/>
          <a:srcRect l="17295" r="14294" b="-1"/>
          <a:stretch/>
        </p:blipFill>
        <p:spPr>
          <a:xfrm>
            <a:off x="0"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7680422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743A25D-6904-215D-DAD4-6AE326B63709}"/>
              </a:ext>
            </a:extLst>
          </p:cNvPr>
          <p:cNvPicPr>
            <a:picLocks noChangeAspect="1"/>
          </p:cNvPicPr>
          <p:nvPr/>
        </p:nvPicPr>
        <p:blipFill rotWithShape="1">
          <a:blip r:embed="rId2">
            <a:alphaModFix amt="40000"/>
          </a:blip>
          <a:srcRect b="32836"/>
          <a:stretch/>
        </p:blipFill>
        <p:spPr>
          <a:xfrm>
            <a:off x="20" y="-2"/>
            <a:ext cx="12191980" cy="6858000"/>
          </a:xfrm>
          <a:prstGeom prst="rect">
            <a:avLst/>
          </a:prstGeom>
        </p:spPr>
      </p:pic>
      <p:sp>
        <p:nvSpPr>
          <p:cNvPr id="7" name="Title 1">
            <a:extLst>
              <a:ext uri="{FF2B5EF4-FFF2-40B4-BE49-F238E27FC236}">
                <a16:creationId xmlns:a16="http://schemas.microsoft.com/office/drawing/2014/main" id="{D75C8189-F673-5776-00BE-0B459217D97B}"/>
              </a:ext>
            </a:extLst>
          </p:cNvPr>
          <p:cNvSpPr>
            <a:spLocks noGrp="1"/>
          </p:cNvSpPr>
          <p:nvPr>
            <p:ph type="title"/>
          </p:nvPr>
        </p:nvSpPr>
        <p:spPr>
          <a:xfrm>
            <a:off x="1326715" y="-1521540"/>
            <a:ext cx="9418320" cy="4041648"/>
          </a:xfrm>
        </p:spPr>
        <p:txBody>
          <a:bodyPr vert="horz" lIns="91440" tIns="45720" rIns="91440" bIns="45720" rtlCol="0" anchor="b">
            <a:normAutofit/>
          </a:bodyPr>
          <a:lstStyle/>
          <a:p>
            <a:pPr>
              <a:lnSpc>
                <a:spcPct val="85000"/>
              </a:lnSpc>
            </a:pPr>
            <a:r>
              <a:rPr lang="en-US" sz="5600" dirty="0"/>
              <a:t>Dol.gov/general/</a:t>
            </a:r>
            <a:r>
              <a:rPr lang="en-US" sz="5600" dirty="0" err="1"/>
              <a:t>workcenter</a:t>
            </a:r>
            <a:endParaRPr lang="en-US" sz="5600" dirty="0"/>
          </a:p>
        </p:txBody>
      </p:sp>
      <p:pic>
        <p:nvPicPr>
          <p:cNvPr id="2" name="Picture 1">
            <a:extLst>
              <a:ext uri="{FF2B5EF4-FFF2-40B4-BE49-F238E27FC236}">
                <a16:creationId xmlns:a16="http://schemas.microsoft.com/office/drawing/2014/main" id="{F62DA7A3-D913-0C36-FE6B-3E8BDC62E89F}"/>
              </a:ext>
            </a:extLst>
          </p:cNvPr>
          <p:cNvPicPr>
            <a:picLocks noChangeAspect="1"/>
          </p:cNvPicPr>
          <p:nvPr/>
        </p:nvPicPr>
        <p:blipFill>
          <a:blip r:embed="rId3"/>
          <a:stretch>
            <a:fillRect/>
          </a:stretch>
        </p:blipFill>
        <p:spPr>
          <a:xfrm>
            <a:off x="211050" y="6599501"/>
            <a:ext cx="1115665" cy="207282"/>
          </a:xfrm>
          <a:prstGeom prst="rect">
            <a:avLst/>
          </a:prstGeom>
        </p:spPr>
      </p:pic>
    </p:spTree>
    <p:extLst>
      <p:ext uri="{BB962C8B-B14F-4D97-AF65-F5344CB8AC3E}">
        <p14:creationId xmlns:p14="http://schemas.microsoft.com/office/powerpoint/2010/main" val="306727398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E8AB0D-C7CB-4CB8-A9CE-E34FFCEA988F}"/>
              </a:ext>
            </a:extLst>
          </p:cNvPr>
          <p:cNvSpPr>
            <a:spLocks noGrp="1"/>
          </p:cNvSpPr>
          <p:nvPr>
            <p:ph type="title"/>
          </p:nvPr>
        </p:nvSpPr>
        <p:spPr>
          <a:xfrm>
            <a:off x="643831" y="551945"/>
            <a:ext cx="3690425" cy="1363344"/>
          </a:xfrm>
        </p:spPr>
        <p:txBody>
          <a:bodyPr vert="horz" lIns="91440" tIns="45720" rIns="91440" bIns="45720" rtlCol="0" anchor="b">
            <a:noAutofit/>
          </a:bodyPr>
          <a:lstStyle/>
          <a:p>
            <a:r>
              <a:rPr lang="en-US" sz="2400">
                <a:latin typeface="Calibri" panose="020F0502020204030204" pitchFamily="34" charset="0"/>
                <a:ea typeface="Calibri" panose="020F0502020204030204" pitchFamily="34" charset="0"/>
                <a:cs typeface="Calibri" panose="020F0502020204030204" pitchFamily="34" charset="0"/>
              </a:rPr>
              <a:t>Protect the Right to Organize</a:t>
            </a:r>
            <a:br>
              <a:rPr lang="en-US" sz="2400">
                <a:latin typeface="Calibri" panose="020F0502020204030204" pitchFamily="34" charset="0"/>
                <a:ea typeface="Calibri" panose="020F0502020204030204" pitchFamily="34" charset="0"/>
                <a:cs typeface="Calibri" panose="020F0502020204030204" pitchFamily="34" charset="0"/>
              </a:rPr>
            </a:br>
            <a:r>
              <a:rPr lang="en-US" sz="2400">
                <a:latin typeface="Calibri" panose="020F0502020204030204" pitchFamily="34" charset="0"/>
                <a:ea typeface="Calibri" panose="020F0502020204030204" pitchFamily="34" charset="0"/>
                <a:cs typeface="Calibri" panose="020F0502020204030204" pitchFamily="34" charset="0"/>
              </a:rPr>
              <a:t>It’s not the law now but VERY close</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E8EB6455-2BFA-47E6-BD1F-94506582BFA5}"/>
              </a:ext>
            </a:extLst>
          </p:cNvPr>
          <p:cNvSpPr>
            <a:spLocks noGrp="1"/>
          </p:cNvSpPr>
          <p:nvPr>
            <p:ph sz="half" idx="1"/>
          </p:nvPr>
        </p:nvSpPr>
        <p:spPr>
          <a:xfrm>
            <a:off x="643830" y="2038121"/>
            <a:ext cx="3690425" cy="4472848"/>
          </a:xfrm>
        </p:spPr>
        <p:txBody>
          <a:bodyPr vert="horz" lIns="91440" tIns="45720" rIns="91440" bIns="45720" rtlCol="0">
            <a:normAutofit fontScale="85000" lnSpcReduction="20000"/>
          </a:bodyPr>
          <a:lstStyle/>
          <a:p>
            <a:r>
              <a:rPr lang="en-US">
                <a:latin typeface="Calibri" panose="020F0502020204030204" pitchFamily="34" charset="0"/>
                <a:ea typeface="Calibri" panose="020F0502020204030204" pitchFamily="34" charset="0"/>
                <a:cs typeface="Calibri" panose="020F0502020204030204" pitchFamily="34" charset="0"/>
              </a:rPr>
              <a:t>Card Check elections</a:t>
            </a:r>
          </a:p>
          <a:p>
            <a:r>
              <a:rPr lang="en-US">
                <a:latin typeface="Calibri" panose="020F0502020204030204" pitchFamily="34" charset="0"/>
                <a:ea typeface="Calibri" panose="020F0502020204030204" pitchFamily="34" charset="0"/>
                <a:cs typeface="Calibri" panose="020F0502020204030204" pitchFamily="34" charset="0"/>
              </a:rPr>
              <a:t>Bans “Captive” meetings</a:t>
            </a:r>
          </a:p>
          <a:p>
            <a:r>
              <a:rPr lang="en-US">
                <a:latin typeface="Calibri" panose="020F0502020204030204" pitchFamily="34" charset="0"/>
                <a:ea typeface="Calibri" panose="020F0502020204030204" pitchFamily="34" charset="0"/>
                <a:cs typeface="Calibri" panose="020F0502020204030204" pitchFamily="34" charset="0"/>
              </a:rPr>
              <a:t>Monetary penalties for Unfair Labor Practices</a:t>
            </a:r>
          </a:p>
          <a:p>
            <a:r>
              <a:rPr lang="en-US">
                <a:latin typeface="Calibri" panose="020F0502020204030204" pitchFamily="34" charset="0"/>
                <a:ea typeface="Calibri" panose="020F0502020204030204" pitchFamily="34" charset="0"/>
                <a:cs typeface="Calibri" panose="020F0502020204030204" pitchFamily="34" charset="0"/>
              </a:rPr>
              <a:t>Use of company email systems to organize</a:t>
            </a:r>
          </a:p>
          <a:p>
            <a:r>
              <a:rPr lang="en-US">
                <a:latin typeface="Calibri" panose="020F0502020204030204" pitchFamily="34" charset="0"/>
                <a:ea typeface="Calibri" panose="020F0502020204030204" pitchFamily="34" charset="0"/>
                <a:cs typeface="Calibri" panose="020F0502020204030204" pitchFamily="34" charset="0"/>
              </a:rPr>
              <a:t>Arbitrated bargaining of 1</a:t>
            </a:r>
            <a:r>
              <a:rPr lang="en-US" baseline="30000">
                <a:latin typeface="Calibri" panose="020F0502020204030204" pitchFamily="34" charset="0"/>
                <a:ea typeface="Calibri" panose="020F0502020204030204" pitchFamily="34" charset="0"/>
                <a:cs typeface="Calibri" panose="020F0502020204030204" pitchFamily="34" charset="0"/>
              </a:rPr>
              <a:t>st</a:t>
            </a:r>
            <a:r>
              <a:rPr lang="en-US">
                <a:latin typeface="Calibri" panose="020F0502020204030204" pitchFamily="34" charset="0"/>
                <a:ea typeface="Calibri" panose="020F0502020204030204" pitchFamily="34" charset="0"/>
                <a:cs typeface="Calibri" panose="020F0502020204030204" pitchFamily="34" charset="0"/>
              </a:rPr>
              <a:t> contract</a:t>
            </a:r>
          </a:p>
          <a:p>
            <a:r>
              <a:rPr lang="en-US">
                <a:latin typeface="Calibri" panose="020F0502020204030204" pitchFamily="34" charset="0"/>
                <a:ea typeface="Calibri" panose="020F0502020204030204" pitchFamily="34" charset="0"/>
                <a:cs typeface="Calibri" panose="020F0502020204030204" pitchFamily="34" charset="0"/>
              </a:rPr>
              <a:t>No permanent replacement of strikers</a:t>
            </a:r>
          </a:p>
          <a:p>
            <a:r>
              <a:rPr lang="en-US">
                <a:latin typeface="Calibri" panose="020F0502020204030204" pitchFamily="34" charset="0"/>
                <a:ea typeface="Calibri" panose="020F0502020204030204" pitchFamily="34" charset="0"/>
                <a:cs typeface="Calibri" panose="020F0502020204030204" pitchFamily="34" charset="0"/>
              </a:rPr>
              <a:t>Secondary strikes allowed</a:t>
            </a:r>
          </a:p>
          <a:p>
            <a:r>
              <a:rPr lang="en-US">
                <a:latin typeface="Calibri" panose="020F0502020204030204" pitchFamily="34" charset="0"/>
                <a:ea typeface="Calibri" panose="020F0502020204030204" pitchFamily="34" charset="0"/>
                <a:cs typeface="Calibri" panose="020F0502020204030204" pitchFamily="34" charset="0"/>
              </a:rPr>
              <a:t>Bans Right to Work laws</a:t>
            </a:r>
            <a:endParaRPr lang="en-US" sz="1400" dirty="0">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hidden="1">
            <a:extLst>
              <a:ext uri="{FF2B5EF4-FFF2-40B4-BE49-F238E27FC236}">
                <a16:creationId xmlns:a16="http://schemas.microsoft.com/office/drawing/2014/main" id="{D38CA065-7010-4D39-A721-1C2D4FC5CFF5}"/>
              </a:ext>
            </a:extLst>
          </p:cNvPr>
          <p:cNvSpPr>
            <a:spLocks noGrp="1"/>
          </p:cNvSpPr>
          <p:nvPr>
            <p:ph type="sldNum" sz="quarter" idx="12"/>
          </p:nvPr>
        </p:nvSpPr>
        <p:spPr>
          <a:xfrm>
            <a:off x="7581900" y="5624514"/>
            <a:ext cx="1600200" cy="273844"/>
          </a:xfrm>
        </p:spPr>
        <p:txBody>
          <a:bodyPr anchor="ctr">
            <a:normAutofit/>
          </a:bodyPr>
          <a:lstStyle/>
          <a:p>
            <a:pPr defTabSz="342900">
              <a:lnSpc>
                <a:spcPct val="90000"/>
              </a:lnSpc>
              <a:spcAft>
                <a:spcPts val="450"/>
              </a:spcAft>
              <a:defRPr/>
            </a:pPr>
            <a:fld id="{431D1020-C2A4-6C44-A669-09FD535E524D}" type="slidenum">
              <a:rPr lang="en-US" sz="1300">
                <a:solidFill>
                  <a:srgbClr val="2F2B20">
                    <a:tint val="75000"/>
                  </a:srgbClr>
                </a:solidFill>
                <a:latin typeface="Calibri"/>
                <a:cs typeface="Helvetica"/>
                <a:sym typeface="Tw Cen MT"/>
              </a:rPr>
              <a:pPr defTabSz="342900">
                <a:lnSpc>
                  <a:spcPct val="90000"/>
                </a:lnSpc>
                <a:spcAft>
                  <a:spcPts val="450"/>
                </a:spcAft>
                <a:defRPr/>
              </a:pPr>
              <a:t>15</a:t>
            </a:fld>
            <a:endParaRPr lang="en-US" sz="1300">
              <a:solidFill>
                <a:srgbClr val="2F2B20">
                  <a:tint val="75000"/>
                </a:srgbClr>
              </a:solidFill>
              <a:latin typeface="Calibri"/>
              <a:cs typeface="Helvetica"/>
              <a:sym typeface="Tw Cen MT"/>
            </a:endParaRPr>
          </a:p>
        </p:txBody>
      </p:sp>
      <p:pic>
        <p:nvPicPr>
          <p:cNvPr id="5" name="Picture 4" descr="A person holding a sign&#10;&#10;Description automatically generated with low confidence">
            <a:extLst>
              <a:ext uri="{FF2B5EF4-FFF2-40B4-BE49-F238E27FC236}">
                <a16:creationId xmlns:a16="http://schemas.microsoft.com/office/drawing/2014/main" id="{223BE35B-D3F6-4074-A1C1-59FC77B29234}"/>
              </a:ext>
            </a:extLst>
          </p:cNvPr>
          <p:cNvPicPr>
            <a:picLocks noChangeAspect="1"/>
          </p:cNvPicPr>
          <p:nvPr/>
        </p:nvPicPr>
        <p:blipFill>
          <a:blip r:embed="rId2"/>
          <a:stretch>
            <a:fillRect/>
          </a:stretch>
        </p:blipFill>
        <p:spPr>
          <a:xfrm>
            <a:off x="4966968" y="551945"/>
            <a:ext cx="5588101" cy="5588101"/>
          </a:xfrm>
          <a:prstGeom prst="rect">
            <a:avLst/>
          </a:prstGeom>
          <a:noFill/>
        </p:spPr>
      </p:pic>
    </p:spTree>
    <p:extLst>
      <p:ext uri="{BB962C8B-B14F-4D97-AF65-F5344CB8AC3E}">
        <p14:creationId xmlns:p14="http://schemas.microsoft.com/office/powerpoint/2010/main" val="6464314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633B-6E48-E943-BFA7-70D6C9F03B66}"/>
              </a:ext>
            </a:extLst>
          </p:cNvPr>
          <p:cNvSpPr>
            <a:spLocks noGrp="1"/>
          </p:cNvSpPr>
          <p:nvPr>
            <p:ph type="title"/>
          </p:nvPr>
        </p:nvSpPr>
        <p:spPr>
          <a:xfrm>
            <a:off x="388030" y="537180"/>
            <a:ext cx="3669886" cy="5783640"/>
          </a:xfrm>
          <a:noFill/>
        </p:spPr>
        <p:txBody>
          <a:bodyPr vert="horz" lIns="91440" tIns="45720" rIns="91440" bIns="45720" rtlCol="0" anchor="t">
            <a:normAutofit/>
          </a:bodyPr>
          <a:lstStyle/>
          <a:p>
            <a:pPr marL="76200">
              <a:tabLst>
                <a:tab pos="4190365" algn="l"/>
              </a:tabLst>
            </a:pPr>
            <a:r>
              <a:rPr lang="en-US" sz="3600" dirty="0">
                <a:solidFill>
                  <a:srgbClr val="FFFFFF"/>
                </a:solidFill>
                <a:latin typeface="Calibri" panose="020F0502020204030204" pitchFamily="34" charset="0"/>
                <a:ea typeface="Calibri" panose="020F0502020204030204" pitchFamily="34" charset="0"/>
                <a:cs typeface="Calibri" panose="020F0502020204030204" pitchFamily="34" charset="0"/>
              </a:rPr>
              <a:t>What’s Happening </a:t>
            </a:r>
            <a:br>
              <a:rPr lang="en-US" sz="3600" dirty="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3600" dirty="0">
                <a:latin typeface="Calibri" panose="020F0502020204030204" pitchFamily="34" charset="0"/>
                <a:ea typeface="Calibri" panose="020F0502020204030204" pitchFamily="34" charset="0"/>
                <a:cs typeface="Calibri" panose="020F0502020204030204" pitchFamily="34" charset="0"/>
              </a:rPr>
              <a:t>The NLRB Agenda</a:t>
            </a:r>
            <a:br>
              <a:rPr lang="en-US" sz="3600" dirty="0">
                <a:latin typeface="Calibri" panose="020F0502020204030204" pitchFamily="34" charset="0"/>
                <a:ea typeface="Calibri" panose="020F0502020204030204" pitchFamily="34" charset="0"/>
                <a:cs typeface="Calibri" panose="020F0502020204030204" pitchFamily="34" charset="0"/>
              </a:rPr>
            </a:br>
            <a:br>
              <a:rPr lang="en-US" sz="3600" dirty="0">
                <a:latin typeface="Calibri" panose="020F0502020204030204" pitchFamily="34" charset="0"/>
                <a:ea typeface="Calibri" panose="020F0502020204030204" pitchFamily="34" charset="0"/>
                <a:cs typeface="Calibri" panose="020F0502020204030204" pitchFamily="34" charset="0"/>
              </a:rPr>
            </a:br>
            <a:r>
              <a:rPr lang="en-US" sz="2000" dirty="0">
                <a:latin typeface="Calibri" panose="020F0502020204030204" pitchFamily="34" charset="0"/>
                <a:ea typeface="Calibri" panose="020F0502020204030204" pitchFamily="34" charset="0"/>
                <a:cs typeface="Calibri" panose="020F0502020204030204" pitchFamily="34" charset="0"/>
              </a:rPr>
              <a:t>The NLRB General Counsel has outlined aggressive goals for rulemaking and case decisions that are intended to overrule precedent set by Trump-era NLRB or to ensure “employees have the right to exercise their fundamental Section 7 rights fully and freely.”</a:t>
            </a:r>
            <a:br>
              <a:rPr lang="en-US" sz="2000" dirty="0">
                <a:latin typeface="Calibri" panose="020F0502020204030204" pitchFamily="34" charset="0"/>
                <a:ea typeface="Calibri" panose="020F0502020204030204" pitchFamily="34" charset="0"/>
                <a:cs typeface="Calibri" panose="020F0502020204030204" pitchFamily="34" charset="0"/>
              </a:rPr>
            </a:br>
            <a:br>
              <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rPr>
            </a:b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MEMORANDUM GC 21-04,  August 12, 2021</a:t>
            </a:r>
            <a:b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RE: Mandatory Submissions to Advice</a:t>
            </a:r>
            <a:b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br>
              <a:rPr lang="en-US" sz="18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endParaRPr lang="en-US" sz="1800" dirty="0">
              <a:solidFill>
                <a:srgbClr val="FFFFFF"/>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B445D8CD-79BE-49BC-9092-2C7E82C96549}"/>
              </a:ext>
            </a:extLst>
          </p:cNvPr>
          <p:cNvSpPr txBox="1"/>
          <p:nvPr/>
        </p:nvSpPr>
        <p:spPr>
          <a:xfrm>
            <a:off x="4846536" y="286439"/>
            <a:ext cx="5827472" cy="6858000"/>
          </a:xfrm>
          <a:prstGeom prst="rect">
            <a:avLst/>
          </a:prstGeom>
        </p:spPr>
        <p:txBody>
          <a:bodyPr vert="horz" lIns="91440" tIns="45720" rIns="91440" bIns="45720" rtlCol="0">
            <a:normAutofit fontScale="92500" lnSpcReduction="10000"/>
          </a:bodyPr>
          <a:lstStyle/>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NLRB Partnering with DOL, FTC and other Agencies for Cooperative Enforcement of Each Other’s Rules- NOW</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Card Check Recognition (Joy Silk case)- </a:t>
            </a:r>
            <a:r>
              <a:rPr lang="en-US" i="1" dirty="0">
                <a:latin typeface="Calibri" panose="020F0502020204030204" pitchFamily="34" charset="0"/>
                <a:ea typeface="Calibri" panose="020F0502020204030204" pitchFamily="34" charset="0"/>
                <a:cs typeface="Calibri" panose="020F0502020204030204" pitchFamily="34" charset="0"/>
                <a:sym typeface="Tw Cen MT"/>
              </a:rPr>
              <a:t>CEMEX </a:t>
            </a:r>
            <a:r>
              <a:rPr lang="en-US" dirty="0">
                <a:latin typeface="Calibri" panose="020F0502020204030204" pitchFamily="34" charset="0"/>
                <a:ea typeface="Calibri" panose="020F0502020204030204" pitchFamily="34" charset="0"/>
                <a:cs typeface="Calibri" panose="020F0502020204030204" pitchFamily="34" charset="0"/>
                <a:sym typeface="Tw Cen MT"/>
              </a:rPr>
              <a:t>Version</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Employer Handbook rules re recordings, confidentiality, social media, conduct</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Confidentiality provisions re settlements, severance, non-disparagement- </a:t>
            </a:r>
            <a:r>
              <a:rPr lang="en-US" i="1" dirty="0">
                <a:latin typeface="Calibri" panose="020F0502020204030204" pitchFamily="34" charset="0"/>
                <a:ea typeface="Calibri" panose="020F0502020204030204" pitchFamily="34" charset="0"/>
                <a:cs typeface="Calibri" panose="020F0502020204030204" pitchFamily="34" charset="0"/>
                <a:sym typeface="Tw Cen MT"/>
              </a:rPr>
              <a:t>McLaren </a:t>
            </a:r>
            <a:r>
              <a:rPr lang="en-US" i="1" dirty="0" err="1">
                <a:latin typeface="Calibri" panose="020F0502020204030204" pitchFamily="34" charset="0"/>
                <a:ea typeface="Calibri" panose="020F0502020204030204" pitchFamily="34" charset="0"/>
                <a:cs typeface="Calibri" panose="020F0502020204030204" pitchFamily="34" charset="0"/>
                <a:sym typeface="Tw Cen MT"/>
              </a:rPr>
              <a:t>McComb</a:t>
            </a:r>
            <a:r>
              <a:rPr lang="en-US" i="1" dirty="0">
                <a:latin typeface="Calibri" panose="020F0502020204030204" pitchFamily="34" charset="0"/>
                <a:ea typeface="Calibri" panose="020F0502020204030204" pitchFamily="34" charset="0"/>
                <a:cs typeface="Calibri" panose="020F0502020204030204" pitchFamily="34" charset="0"/>
                <a:sym typeface="Tw Cen MT"/>
              </a:rPr>
              <a:t> Hospital</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Non-competes, non-solicitation agreements restricted- </a:t>
            </a:r>
            <a:r>
              <a:rPr lang="en-US" b="0" i="0" dirty="0">
                <a:effectLst/>
                <a:latin typeface="TradeGothicLT"/>
                <a:hlinkClick r:id="rId2">
                  <a:extLst>
                    <a:ext uri="{A12FA001-AC4F-418D-AE19-62706E023703}">
                      <ahyp:hlinkClr xmlns:ahyp="http://schemas.microsoft.com/office/drawing/2018/hyperlinkcolor" val="tx"/>
                    </a:ext>
                  </a:extLst>
                </a:hlinkClick>
              </a:rPr>
              <a:t>Memorandum GC-23-08</a:t>
            </a:r>
            <a:r>
              <a:rPr lang="en-US" b="0" i="0" dirty="0">
                <a:effectLst/>
                <a:latin typeface="TradeGothicLT"/>
              </a:rPr>
              <a:t> (not Board ruling)</a:t>
            </a:r>
            <a:endParaRPr lang="en-US"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Protected Concerted Activity definition broadened</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Ban on “Captive Audience Meetings”- IN PROCESS</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Use of company email in organizing- IN PROCESS</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Easier to prove anti-union discrimination- </a:t>
            </a:r>
            <a:r>
              <a:rPr lang="en-US" i="1" dirty="0">
                <a:latin typeface="Calibri" panose="020F0502020204030204" pitchFamily="34" charset="0"/>
                <a:ea typeface="Calibri" panose="020F0502020204030204" pitchFamily="34" charset="0"/>
                <a:cs typeface="Calibri" panose="020F0502020204030204" pitchFamily="34" charset="0"/>
                <a:sym typeface="Tw Cen MT"/>
              </a:rPr>
              <a:t>Lion Elastomers, Intertape Polymer Corp.</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Remedies will be stronger- injunctions, financial penalties for ULPs</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Union access to employer’s property- </a:t>
            </a:r>
            <a:r>
              <a:rPr lang="en-US" i="1" dirty="0">
                <a:latin typeface="Calibri" panose="020F0502020204030204" pitchFamily="34" charset="0"/>
                <a:ea typeface="Calibri" panose="020F0502020204030204" pitchFamily="34" charset="0"/>
                <a:cs typeface="Calibri" panose="020F0502020204030204" pitchFamily="34" charset="0"/>
                <a:sym typeface="Tw Cen MT"/>
              </a:rPr>
              <a:t>Bexar County II (</a:t>
            </a:r>
            <a:r>
              <a:rPr lang="en-US" dirty="0">
                <a:latin typeface="Calibri" panose="020F0502020204030204" pitchFamily="34" charset="0"/>
                <a:ea typeface="Calibri" panose="020F0502020204030204" pitchFamily="34" charset="0"/>
                <a:cs typeface="Calibri" panose="020F0502020204030204" pitchFamily="34" charset="0"/>
                <a:sym typeface="Tw Cen MT"/>
              </a:rPr>
              <a:t>off duty contractors allowed access)</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Union dues protections for unions- </a:t>
            </a:r>
            <a:r>
              <a:rPr lang="en-US" i="1" dirty="0">
                <a:latin typeface="Calibri" panose="020F0502020204030204" pitchFamily="34" charset="0"/>
                <a:ea typeface="Calibri" panose="020F0502020204030204" pitchFamily="34" charset="0"/>
                <a:cs typeface="Calibri" panose="020F0502020204030204" pitchFamily="34" charset="0"/>
                <a:sym typeface="Tw Cen MT"/>
              </a:rPr>
              <a:t>Valley Hosp. II</a:t>
            </a:r>
            <a:endParaRPr lang="en-US"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Weingarten Rule expansion to non-union-IN PROCESS</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Eliminate permanent striker replacement- IN PROCESS</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More restrictions on employer statements re union impact on workplace and relationships with supervisors- IN PROCESS	</a:t>
            </a:r>
          </a:p>
          <a:p>
            <a:pPr marL="214313" indent="-182880">
              <a:lnSpc>
                <a:spcPct val="90000"/>
              </a:lnSpc>
              <a:spcAft>
                <a:spcPts val="600"/>
              </a:spcAft>
              <a:buClr>
                <a:schemeClr val="accent1"/>
              </a:buClr>
              <a:buFont typeface="Arial" panose="020B060402020202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sym typeface="Tw Cen MT"/>
              </a:rPr>
              <a:t>Expansion of joint employment, narrowing independent contractor</a:t>
            </a: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a:p>
            <a:pPr marL="214313" indent="-182880">
              <a:lnSpc>
                <a:spcPct val="90000"/>
              </a:lnSpc>
              <a:spcAft>
                <a:spcPts val="600"/>
              </a:spcAft>
              <a:buClr>
                <a:schemeClr val="accent1"/>
              </a:buClr>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Calibri" panose="020F0502020204030204" pitchFamily="34" charset="0"/>
              <a:sym typeface="Tw Cen MT"/>
            </a:endParaRPr>
          </a:p>
        </p:txBody>
      </p:sp>
      <p:pic>
        <p:nvPicPr>
          <p:cNvPr id="4" name="Picture 3">
            <a:extLst>
              <a:ext uri="{FF2B5EF4-FFF2-40B4-BE49-F238E27FC236}">
                <a16:creationId xmlns:a16="http://schemas.microsoft.com/office/drawing/2014/main" id="{EF47F55E-45C9-1683-9025-8CA4E4BDAEBE}"/>
              </a:ext>
            </a:extLst>
          </p:cNvPr>
          <p:cNvPicPr>
            <a:picLocks noChangeAspect="1"/>
          </p:cNvPicPr>
          <p:nvPr/>
        </p:nvPicPr>
        <p:blipFill>
          <a:blip r:embed="rId3"/>
          <a:stretch>
            <a:fillRect/>
          </a:stretch>
        </p:blipFill>
        <p:spPr>
          <a:xfrm>
            <a:off x="388030" y="6538912"/>
            <a:ext cx="1115665" cy="207282"/>
          </a:xfrm>
          <a:prstGeom prst="rect">
            <a:avLst/>
          </a:prstGeom>
        </p:spPr>
      </p:pic>
      <p:pic>
        <p:nvPicPr>
          <p:cNvPr id="6" name="Picture 5">
            <a:extLst>
              <a:ext uri="{FF2B5EF4-FFF2-40B4-BE49-F238E27FC236}">
                <a16:creationId xmlns:a16="http://schemas.microsoft.com/office/drawing/2014/main" id="{911AA03A-F66B-9E16-4B50-D2BB8322B29B}"/>
              </a:ext>
            </a:extLst>
          </p:cNvPr>
          <p:cNvPicPr>
            <a:picLocks noChangeAspect="1"/>
          </p:cNvPicPr>
          <p:nvPr/>
        </p:nvPicPr>
        <p:blipFill>
          <a:blip r:embed="rId4"/>
          <a:stretch>
            <a:fillRect/>
          </a:stretch>
        </p:blipFill>
        <p:spPr>
          <a:xfrm>
            <a:off x="4601553" y="286439"/>
            <a:ext cx="440690" cy="440690"/>
          </a:xfrm>
          <a:prstGeom prst="rect">
            <a:avLst/>
          </a:prstGeom>
        </p:spPr>
      </p:pic>
      <p:pic>
        <p:nvPicPr>
          <p:cNvPr id="7" name="Picture 6">
            <a:extLst>
              <a:ext uri="{FF2B5EF4-FFF2-40B4-BE49-F238E27FC236}">
                <a16:creationId xmlns:a16="http://schemas.microsoft.com/office/drawing/2014/main" id="{3E2B88F2-0AD0-51A0-1F26-E9580C5A06F9}"/>
              </a:ext>
            </a:extLst>
          </p:cNvPr>
          <p:cNvPicPr>
            <a:picLocks noChangeAspect="1"/>
          </p:cNvPicPr>
          <p:nvPr/>
        </p:nvPicPr>
        <p:blipFill>
          <a:blip r:embed="rId5"/>
          <a:stretch>
            <a:fillRect/>
          </a:stretch>
        </p:blipFill>
        <p:spPr>
          <a:xfrm>
            <a:off x="4603293" y="706809"/>
            <a:ext cx="438950" cy="438950"/>
          </a:xfrm>
          <a:prstGeom prst="rect">
            <a:avLst/>
          </a:prstGeom>
        </p:spPr>
      </p:pic>
      <p:pic>
        <p:nvPicPr>
          <p:cNvPr id="9" name="Picture 8">
            <a:extLst>
              <a:ext uri="{FF2B5EF4-FFF2-40B4-BE49-F238E27FC236}">
                <a16:creationId xmlns:a16="http://schemas.microsoft.com/office/drawing/2014/main" id="{CDE51186-6D98-9481-49A4-E5D8E8205788}"/>
              </a:ext>
            </a:extLst>
          </p:cNvPr>
          <p:cNvPicPr>
            <a:picLocks noChangeAspect="1"/>
          </p:cNvPicPr>
          <p:nvPr/>
        </p:nvPicPr>
        <p:blipFill>
          <a:blip r:embed="rId5"/>
          <a:stretch>
            <a:fillRect/>
          </a:stretch>
        </p:blipFill>
        <p:spPr>
          <a:xfrm>
            <a:off x="4603293" y="1055605"/>
            <a:ext cx="438950" cy="438950"/>
          </a:xfrm>
          <a:prstGeom prst="rect">
            <a:avLst/>
          </a:prstGeom>
        </p:spPr>
      </p:pic>
      <p:pic>
        <p:nvPicPr>
          <p:cNvPr id="10" name="Picture 9">
            <a:extLst>
              <a:ext uri="{FF2B5EF4-FFF2-40B4-BE49-F238E27FC236}">
                <a16:creationId xmlns:a16="http://schemas.microsoft.com/office/drawing/2014/main" id="{8611648F-36A6-1604-45F6-DAA178616384}"/>
              </a:ext>
            </a:extLst>
          </p:cNvPr>
          <p:cNvPicPr>
            <a:picLocks noChangeAspect="1"/>
          </p:cNvPicPr>
          <p:nvPr/>
        </p:nvPicPr>
        <p:blipFill>
          <a:blip r:embed="rId5"/>
          <a:stretch>
            <a:fillRect/>
          </a:stretch>
        </p:blipFill>
        <p:spPr>
          <a:xfrm>
            <a:off x="4603293" y="1566129"/>
            <a:ext cx="438950" cy="438950"/>
          </a:xfrm>
          <a:prstGeom prst="rect">
            <a:avLst/>
          </a:prstGeom>
        </p:spPr>
      </p:pic>
      <p:pic>
        <p:nvPicPr>
          <p:cNvPr id="11" name="Picture 10">
            <a:extLst>
              <a:ext uri="{FF2B5EF4-FFF2-40B4-BE49-F238E27FC236}">
                <a16:creationId xmlns:a16="http://schemas.microsoft.com/office/drawing/2014/main" id="{E2665443-5EE7-7007-6E1B-8DB3F74D01FB}"/>
              </a:ext>
            </a:extLst>
          </p:cNvPr>
          <p:cNvPicPr>
            <a:picLocks noChangeAspect="1"/>
          </p:cNvPicPr>
          <p:nvPr/>
        </p:nvPicPr>
        <p:blipFill>
          <a:blip r:embed="rId5"/>
          <a:stretch>
            <a:fillRect/>
          </a:stretch>
        </p:blipFill>
        <p:spPr>
          <a:xfrm>
            <a:off x="4637221" y="2477667"/>
            <a:ext cx="438950" cy="438950"/>
          </a:xfrm>
          <a:prstGeom prst="rect">
            <a:avLst/>
          </a:prstGeom>
        </p:spPr>
      </p:pic>
      <p:pic>
        <p:nvPicPr>
          <p:cNvPr id="12" name="Picture 11">
            <a:extLst>
              <a:ext uri="{FF2B5EF4-FFF2-40B4-BE49-F238E27FC236}">
                <a16:creationId xmlns:a16="http://schemas.microsoft.com/office/drawing/2014/main" id="{E6D87168-B764-258D-23FE-166785861862}"/>
              </a:ext>
            </a:extLst>
          </p:cNvPr>
          <p:cNvPicPr>
            <a:picLocks noChangeAspect="1"/>
          </p:cNvPicPr>
          <p:nvPr/>
        </p:nvPicPr>
        <p:blipFill>
          <a:blip r:embed="rId5"/>
          <a:stretch>
            <a:fillRect/>
          </a:stretch>
        </p:blipFill>
        <p:spPr>
          <a:xfrm>
            <a:off x="4621873" y="3419231"/>
            <a:ext cx="438950" cy="438950"/>
          </a:xfrm>
          <a:prstGeom prst="rect">
            <a:avLst/>
          </a:prstGeom>
        </p:spPr>
      </p:pic>
      <p:pic>
        <p:nvPicPr>
          <p:cNvPr id="13" name="Picture 12">
            <a:extLst>
              <a:ext uri="{FF2B5EF4-FFF2-40B4-BE49-F238E27FC236}">
                <a16:creationId xmlns:a16="http://schemas.microsoft.com/office/drawing/2014/main" id="{B63CB1D8-A965-0C2B-D582-8A0014A5C6A6}"/>
              </a:ext>
            </a:extLst>
          </p:cNvPr>
          <p:cNvPicPr>
            <a:picLocks noChangeAspect="1"/>
          </p:cNvPicPr>
          <p:nvPr/>
        </p:nvPicPr>
        <p:blipFill>
          <a:blip r:embed="rId5"/>
          <a:stretch>
            <a:fillRect/>
          </a:stretch>
        </p:blipFill>
        <p:spPr>
          <a:xfrm>
            <a:off x="4623183" y="3902325"/>
            <a:ext cx="468120" cy="468120"/>
          </a:xfrm>
          <a:prstGeom prst="rect">
            <a:avLst/>
          </a:prstGeom>
        </p:spPr>
      </p:pic>
      <p:pic>
        <p:nvPicPr>
          <p:cNvPr id="14" name="Picture 13">
            <a:extLst>
              <a:ext uri="{FF2B5EF4-FFF2-40B4-BE49-F238E27FC236}">
                <a16:creationId xmlns:a16="http://schemas.microsoft.com/office/drawing/2014/main" id="{EEF703B6-6AFB-4E74-9964-F56B3AF48BB7}"/>
              </a:ext>
            </a:extLst>
          </p:cNvPr>
          <p:cNvPicPr>
            <a:picLocks noChangeAspect="1"/>
          </p:cNvPicPr>
          <p:nvPr/>
        </p:nvPicPr>
        <p:blipFill>
          <a:blip r:embed="rId5"/>
          <a:stretch>
            <a:fillRect/>
          </a:stretch>
        </p:blipFill>
        <p:spPr>
          <a:xfrm>
            <a:off x="4601553" y="6203573"/>
            <a:ext cx="438950" cy="438950"/>
          </a:xfrm>
          <a:prstGeom prst="rect">
            <a:avLst/>
          </a:prstGeom>
        </p:spPr>
      </p:pic>
      <p:pic>
        <p:nvPicPr>
          <p:cNvPr id="16" name="Picture 15">
            <a:extLst>
              <a:ext uri="{FF2B5EF4-FFF2-40B4-BE49-F238E27FC236}">
                <a16:creationId xmlns:a16="http://schemas.microsoft.com/office/drawing/2014/main" id="{9E22E9AD-B49D-056C-E4E9-583222EE9C1F}"/>
              </a:ext>
            </a:extLst>
          </p:cNvPr>
          <p:cNvPicPr>
            <a:picLocks noChangeAspect="1"/>
          </p:cNvPicPr>
          <p:nvPr/>
        </p:nvPicPr>
        <p:blipFill>
          <a:blip r:embed="rId5"/>
          <a:stretch>
            <a:fillRect/>
          </a:stretch>
        </p:blipFill>
        <p:spPr>
          <a:xfrm>
            <a:off x="4653663" y="4318885"/>
            <a:ext cx="468120" cy="468120"/>
          </a:xfrm>
          <a:prstGeom prst="rect">
            <a:avLst/>
          </a:prstGeom>
        </p:spPr>
      </p:pic>
      <p:pic>
        <p:nvPicPr>
          <p:cNvPr id="17" name="Picture 16">
            <a:extLst>
              <a:ext uri="{FF2B5EF4-FFF2-40B4-BE49-F238E27FC236}">
                <a16:creationId xmlns:a16="http://schemas.microsoft.com/office/drawing/2014/main" id="{D1EBD62A-27FE-7213-8620-D2C146067B83}"/>
              </a:ext>
            </a:extLst>
          </p:cNvPr>
          <p:cNvPicPr>
            <a:picLocks noChangeAspect="1"/>
          </p:cNvPicPr>
          <p:nvPr/>
        </p:nvPicPr>
        <p:blipFill>
          <a:blip r:embed="rId5"/>
          <a:stretch>
            <a:fillRect/>
          </a:stretch>
        </p:blipFill>
        <p:spPr>
          <a:xfrm>
            <a:off x="4637768" y="2063717"/>
            <a:ext cx="438950" cy="438950"/>
          </a:xfrm>
          <a:prstGeom prst="rect">
            <a:avLst/>
          </a:prstGeom>
        </p:spPr>
      </p:pic>
      <p:pic>
        <p:nvPicPr>
          <p:cNvPr id="18" name="Picture 17">
            <a:extLst>
              <a:ext uri="{FF2B5EF4-FFF2-40B4-BE49-F238E27FC236}">
                <a16:creationId xmlns:a16="http://schemas.microsoft.com/office/drawing/2014/main" id="{BE22C079-E52C-79EC-871B-A456731711A8}"/>
              </a:ext>
            </a:extLst>
          </p:cNvPr>
          <p:cNvPicPr>
            <a:picLocks noChangeAspect="1"/>
          </p:cNvPicPr>
          <p:nvPr/>
        </p:nvPicPr>
        <p:blipFill>
          <a:blip r:embed="rId6"/>
          <a:stretch>
            <a:fillRect/>
          </a:stretch>
        </p:blipFill>
        <p:spPr>
          <a:xfrm>
            <a:off x="4637221" y="4749745"/>
            <a:ext cx="469433" cy="469433"/>
          </a:xfrm>
          <a:prstGeom prst="rect">
            <a:avLst/>
          </a:prstGeom>
        </p:spPr>
      </p:pic>
    </p:spTree>
    <p:extLst>
      <p:ext uri="{BB962C8B-B14F-4D97-AF65-F5344CB8AC3E}">
        <p14:creationId xmlns:p14="http://schemas.microsoft.com/office/powerpoint/2010/main" val="2401307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 the left hand side white text over a red background reads, &quot;Board Issues Decision Announcing New Framework for Union Representation Proceedings.&quot; On the right hand side is a drawing of a ballot being put into a box. Below is the NLRB logo with nlrb.gov. ">
            <a:extLst>
              <a:ext uri="{FF2B5EF4-FFF2-40B4-BE49-F238E27FC236}">
                <a16:creationId xmlns:a16="http://schemas.microsoft.com/office/drawing/2014/main" id="{84A64956-F7CD-341F-0A06-48217AD321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057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2">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14">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16">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diagram of a company&#10;&#10;Description automatically generated">
            <a:extLst>
              <a:ext uri="{FF2B5EF4-FFF2-40B4-BE49-F238E27FC236}">
                <a16:creationId xmlns:a16="http://schemas.microsoft.com/office/drawing/2014/main" id="{6EEC0F61-8EB3-CE35-E49C-DEEF88C03743}"/>
              </a:ext>
            </a:extLst>
          </p:cNvPr>
          <p:cNvPicPr>
            <a:picLocks noChangeAspect="1"/>
          </p:cNvPicPr>
          <p:nvPr/>
        </p:nvPicPr>
        <p:blipFill rotWithShape="1">
          <a:blip r:embed="rId2"/>
          <a:srcRect t="6812" b="6812"/>
          <a:stretch/>
        </p:blipFill>
        <p:spPr>
          <a:xfrm>
            <a:off x="838200" y="754148"/>
            <a:ext cx="10515600" cy="4995575"/>
          </a:xfrm>
          <a:prstGeom prst="rect">
            <a:avLst/>
          </a:prstGeom>
        </p:spPr>
      </p:pic>
      <p:cxnSp>
        <p:nvCxnSpPr>
          <p:cNvPr id="27" name="Straight Connector 18">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9592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up of a wooden gavel&#10;&#10;Description automatically generated">
            <a:extLst>
              <a:ext uri="{FF2B5EF4-FFF2-40B4-BE49-F238E27FC236}">
                <a16:creationId xmlns:a16="http://schemas.microsoft.com/office/drawing/2014/main" id="{3B0A05B7-7A8F-BF7C-A899-ED0D45DEAD38}"/>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112685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E52E2-B2B5-7D0B-DAEE-FC6874F55C15}"/>
              </a:ext>
            </a:extLst>
          </p:cNvPr>
          <p:cNvSpPr>
            <a:spLocks noGrp="1"/>
          </p:cNvSpPr>
          <p:nvPr>
            <p:ph type="title"/>
          </p:nvPr>
        </p:nvSpPr>
        <p:spPr>
          <a:xfrm>
            <a:off x="640080" y="325369"/>
            <a:ext cx="4368602" cy="1956841"/>
          </a:xfrm>
        </p:spPr>
        <p:txBody>
          <a:bodyPr anchor="b">
            <a:normAutofit/>
          </a:bodyPr>
          <a:lstStyle/>
          <a:p>
            <a:r>
              <a:rPr lang="en-US" sz="3400" b="1" dirty="0">
                <a:latin typeface="Calibri" panose="020F0502020204030204" pitchFamily="34" charset="0"/>
                <a:ea typeface="Calibri" panose="020F0502020204030204" pitchFamily="34" charset="0"/>
                <a:cs typeface="Calibri" panose="020F0502020204030204" pitchFamily="34" charset="0"/>
              </a:rPr>
              <a:t>The National Labor Relations Board</a:t>
            </a:r>
            <a:br>
              <a:rPr lang="en-US" sz="3400" b="1" dirty="0">
                <a:latin typeface="Calibri" panose="020F0502020204030204" pitchFamily="34" charset="0"/>
                <a:ea typeface="Calibri" panose="020F0502020204030204" pitchFamily="34" charset="0"/>
                <a:cs typeface="Calibri" panose="020F0502020204030204" pitchFamily="34" charset="0"/>
              </a:rPr>
            </a:br>
            <a:r>
              <a:rPr lang="en-US" sz="3400" dirty="0">
                <a:latin typeface="Calibri" panose="020F0502020204030204" pitchFamily="34" charset="0"/>
                <a:ea typeface="Calibri" panose="020F0502020204030204" pitchFamily="34" charset="0"/>
                <a:cs typeface="Calibri" panose="020F0502020204030204" pitchFamily="34" charset="0"/>
              </a:rPr>
              <a:t>Who are These People and Why Should I Care?</a:t>
            </a:r>
          </a:p>
        </p:txBody>
      </p:sp>
      <p:sp>
        <p:nvSpPr>
          <p:cNvPr id="3" name="Content Placeholder 2">
            <a:extLst>
              <a:ext uri="{FF2B5EF4-FFF2-40B4-BE49-F238E27FC236}">
                <a16:creationId xmlns:a16="http://schemas.microsoft.com/office/drawing/2014/main" id="{7793317B-96B4-AA8C-E065-33BA7BD45E00}"/>
              </a:ext>
            </a:extLst>
          </p:cNvPr>
          <p:cNvSpPr>
            <a:spLocks noGrp="1"/>
          </p:cNvSpPr>
          <p:nvPr>
            <p:ph idx="1"/>
          </p:nvPr>
        </p:nvSpPr>
        <p:spPr>
          <a:xfrm>
            <a:off x="640080" y="2872899"/>
            <a:ext cx="4243589" cy="3320668"/>
          </a:xfrm>
        </p:spPr>
        <p:txBody>
          <a:bodyPr>
            <a:normAutofit/>
          </a:bodyPr>
          <a:lstStyle/>
          <a:p>
            <a:r>
              <a:rPr lang="en-US" sz="2200" dirty="0">
                <a:latin typeface="Calibri" panose="020F0502020204030204" pitchFamily="34" charset="0"/>
                <a:ea typeface="Calibri" panose="020F0502020204030204" pitchFamily="34" charset="0"/>
                <a:cs typeface="Calibri" panose="020F0502020204030204" pitchFamily="34" charset="0"/>
              </a:rPr>
              <a:t>What is the NLRB?</a:t>
            </a:r>
          </a:p>
          <a:p>
            <a:r>
              <a:rPr lang="en-US" sz="2200" dirty="0">
                <a:latin typeface="Calibri" panose="020F0502020204030204" pitchFamily="34" charset="0"/>
                <a:ea typeface="Calibri" panose="020F0502020204030204" pitchFamily="34" charset="0"/>
                <a:cs typeface="Calibri" panose="020F0502020204030204" pitchFamily="34" charset="0"/>
              </a:rPr>
              <a:t>How many members?</a:t>
            </a:r>
          </a:p>
          <a:p>
            <a:r>
              <a:rPr lang="en-US" sz="2200" dirty="0">
                <a:latin typeface="Calibri" panose="020F0502020204030204" pitchFamily="34" charset="0"/>
                <a:ea typeface="Calibri" panose="020F0502020204030204" pitchFamily="34" charset="0"/>
                <a:cs typeface="Calibri" panose="020F0502020204030204" pitchFamily="34" charset="0"/>
              </a:rPr>
              <a:t>How do they get there?</a:t>
            </a:r>
          </a:p>
          <a:p>
            <a:r>
              <a:rPr lang="en-US" sz="2200" dirty="0">
                <a:latin typeface="Calibri" panose="020F0502020204030204" pitchFamily="34" charset="0"/>
                <a:ea typeface="Calibri" panose="020F0502020204030204" pitchFamily="34" charset="0"/>
                <a:cs typeface="Calibri" panose="020F0502020204030204" pitchFamily="34" charset="0"/>
              </a:rPr>
              <a:t>What do they do?</a:t>
            </a:r>
          </a:p>
          <a:p>
            <a:r>
              <a:rPr lang="en-US" sz="2200" dirty="0">
                <a:latin typeface="Calibri" panose="020F0502020204030204" pitchFamily="34" charset="0"/>
                <a:ea typeface="Calibri" panose="020F0502020204030204" pitchFamily="34" charset="0"/>
                <a:cs typeface="Calibri" panose="020F0502020204030204" pitchFamily="34" charset="0"/>
              </a:rPr>
              <a:t>Who sets the agenda?</a:t>
            </a:r>
          </a:p>
        </p:txBody>
      </p:sp>
      <p:pic>
        <p:nvPicPr>
          <p:cNvPr id="4" name="Picture 3" descr="A flag on a pole in front of a building&#10;&#10;Description automatically generated with medium confidence">
            <a:extLst>
              <a:ext uri="{FF2B5EF4-FFF2-40B4-BE49-F238E27FC236}">
                <a16:creationId xmlns:a16="http://schemas.microsoft.com/office/drawing/2014/main" id="{1463C51F-AF40-5A27-490A-E895B2384B88}"/>
              </a:ext>
            </a:extLst>
          </p:cNvPr>
          <p:cNvPicPr>
            <a:picLocks noChangeAspect="1"/>
          </p:cNvPicPr>
          <p:nvPr/>
        </p:nvPicPr>
        <p:blipFill rotWithShape="1">
          <a:blip r:embed="rId2"/>
          <a:srcRect l="12926" r="2012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EB460CED-0BED-A664-D8DD-A99FC2FC839A}"/>
              </a:ext>
            </a:extLst>
          </p:cNvPr>
          <p:cNvPicPr>
            <a:picLocks noChangeAspect="1"/>
          </p:cNvPicPr>
          <p:nvPr/>
        </p:nvPicPr>
        <p:blipFill>
          <a:blip r:embed="rId3"/>
          <a:stretch>
            <a:fillRect/>
          </a:stretch>
        </p:blipFill>
        <p:spPr>
          <a:xfrm>
            <a:off x="204167" y="6593601"/>
            <a:ext cx="1115665" cy="207282"/>
          </a:xfrm>
          <a:prstGeom prst="rect">
            <a:avLst/>
          </a:prstGeom>
        </p:spPr>
      </p:pic>
      <p:pic>
        <p:nvPicPr>
          <p:cNvPr id="6" name="Picture 5">
            <a:extLst>
              <a:ext uri="{FF2B5EF4-FFF2-40B4-BE49-F238E27FC236}">
                <a16:creationId xmlns:a16="http://schemas.microsoft.com/office/drawing/2014/main" id="{CE641875-3438-1595-293D-40498C250268}"/>
              </a:ext>
            </a:extLst>
          </p:cNvPr>
          <p:cNvPicPr>
            <a:picLocks noChangeAspect="1"/>
          </p:cNvPicPr>
          <p:nvPr/>
        </p:nvPicPr>
        <p:blipFill>
          <a:blip r:embed="rId4"/>
          <a:stretch>
            <a:fillRect/>
          </a:stretch>
        </p:blipFill>
        <p:spPr>
          <a:xfrm>
            <a:off x="5035204" y="3075401"/>
            <a:ext cx="2121592" cy="707197"/>
          </a:xfrm>
          <a:prstGeom prst="rect">
            <a:avLst/>
          </a:prstGeom>
        </p:spPr>
      </p:pic>
    </p:spTree>
    <p:extLst>
      <p:ext uri="{BB962C8B-B14F-4D97-AF65-F5344CB8AC3E}">
        <p14:creationId xmlns:p14="http://schemas.microsoft.com/office/powerpoint/2010/main" val="405819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quote on a dark background&#10;&#10;Description automatically generated">
            <a:extLst>
              <a:ext uri="{FF2B5EF4-FFF2-40B4-BE49-F238E27FC236}">
                <a16:creationId xmlns:a16="http://schemas.microsoft.com/office/drawing/2014/main" id="{3049C51D-8125-C7BB-F943-B9BB8934A46F}"/>
              </a:ext>
            </a:extLst>
          </p:cNvPr>
          <p:cNvPicPr>
            <a:picLocks noChangeAspect="1"/>
          </p:cNvPicPr>
          <p:nvPr/>
        </p:nvPicPr>
        <p:blipFill rotWithShape="1">
          <a:blip r:embed="rId2"/>
          <a:srcRect l="1734" r="471"/>
          <a:stretch/>
        </p:blipFill>
        <p:spPr>
          <a:xfrm>
            <a:off x="20" y="1282"/>
            <a:ext cx="12191980" cy="6856718"/>
          </a:xfrm>
          <a:prstGeom prst="rect">
            <a:avLst/>
          </a:prstGeom>
        </p:spPr>
      </p:pic>
    </p:spTree>
    <p:extLst>
      <p:ext uri="{BB962C8B-B14F-4D97-AF65-F5344CB8AC3E}">
        <p14:creationId xmlns:p14="http://schemas.microsoft.com/office/powerpoint/2010/main" val="3314841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lack text over a light blue arrow reads, &quot;National Labor Relations Board Issues Final Rule to Restore Fair and Efficient Procedures for Union Elections.&quot; The arrow is pointing to a red pencil righting a check mark in one of two boxes. ">
            <a:extLst>
              <a:ext uri="{FF2B5EF4-FFF2-40B4-BE49-F238E27FC236}">
                <a16:creationId xmlns:a16="http://schemas.microsoft.com/office/drawing/2014/main" id="{B21E304C-01F8-7A80-738C-F07854361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624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is is a photo of a note card using black text. The text includes a title and four bulleted points using green check marks. The text reads, &quot;The New Election Rule: Allows pre-election hearings to begin more quickly; Makes pre- and post-election hearings more efficient; Ensures that important election information is disseminated to employees more quickly; Ensures that elections are held more quickly. ">
            <a:extLst>
              <a:ext uri="{FF2B5EF4-FFF2-40B4-BE49-F238E27FC236}">
                <a16:creationId xmlns:a16="http://schemas.microsoft.com/office/drawing/2014/main" id="{D056D0D5-5308-40AA-D1E4-D16C5B1D3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4848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ight Arrow 30">
            <a:extLst>
              <a:ext uri="{FF2B5EF4-FFF2-40B4-BE49-F238E27FC236}">
                <a16:creationId xmlns:a16="http://schemas.microsoft.com/office/drawing/2014/main" id="{F9692BAF-8E5A-52A8-B3E1-2E32477F8E5C}"/>
              </a:ext>
            </a:extLst>
          </p:cNvPr>
          <p:cNvSpPr/>
          <p:nvPr/>
        </p:nvSpPr>
        <p:spPr>
          <a:xfrm>
            <a:off x="1927335" y="1514186"/>
            <a:ext cx="1509003" cy="938546"/>
          </a:xfrm>
          <a:prstGeom prst="rightArrow">
            <a:avLst>
              <a:gd name="adj1" fmla="val 50000"/>
              <a:gd name="adj2" fmla="val 31442"/>
            </a:avLst>
          </a:prstGeom>
          <a:solidFill>
            <a:schemeClr val="tx2"/>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14 Day </a:t>
            </a:r>
            <a:b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br>
            <a:r>
              <a:rPr lang="en-US" sz="1400" b="1" i="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Cemex Period*</a:t>
            </a:r>
            <a:endPar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2" name="TextBox 1">
            <a:extLst>
              <a:ext uri="{FF2B5EF4-FFF2-40B4-BE49-F238E27FC236}">
                <a16:creationId xmlns:a16="http://schemas.microsoft.com/office/drawing/2014/main" id="{6CAEA44D-3BDB-8DF1-9F1C-1143BDA2B0FC}"/>
              </a:ext>
            </a:extLst>
          </p:cNvPr>
          <p:cNvSpPr txBox="1"/>
          <p:nvPr/>
        </p:nvSpPr>
        <p:spPr>
          <a:xfrm rot="18780000">
            <a:off x="2327903" y="2743514"/>
            <a:ext cx="1221809" cy="276999"/>
          </a:xfrm>
          <a:prstGeom prst="rect">
            <a:avLst/>
          </a:prstGeom>
          <a:noFill/>
        </p:spPr>
        <p:txBody>
          <a:bodyPr wrap="none" rtlCol="0">
            <a:spAutoFit/>
          </a:bodyPr>
          <a:lstStyle/>
          <a:p>
            <a:pPr algn="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Petition, NOH</a:t>
            </a:r>
            <a:r>
              <a:rPr lang="en-US" sz="1200" kern="0" baseline="5000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1</a:t>
            </a:r>
          </a:p>
        </p:txBody>
      </p:sp>
      <p:sp>
        <p:nvSpPr>
          <p:cNvPr id="3" name="TextBox 2">
            <a:extLst>
              <a:ext uri="{FF2B5EF4-FFF2-40B4-BE49-F238E27FC236}">
                <a16:creationId xmlns:a16="http://schemas.microsoft.com/office/drawing/2014/main" id="{58EBED55-E5C0-8E67-7651-73C3C1B9DB8D}"/>
              </a:ext>
            </a:extLst>
          </p:cNvPr>
          <p:cNvSpPr txBox="1"/>
          <p:nvPr/>
        </p:nvSpPr>
        <p:spPr>
          <a:xfrm rot="18780000">
            <a:off x="2052812" y="3008502"/>
            <a:ext cx="2312619" cy="276999"/>
          </a:xfrm>
          <a:prstGeom prst="rect">
            <a:avLst/>
          </a:prstGeom>
          <a:noFill/>
        </p:spPr>
        <p:txBody>
          <a:bodyPr wrap="square" rtlCol="0">
            <a:spAutoFit/>
          </a:bodyPr>
          <a:lstStyle/>
          <a:p>
            <a:pPr algn="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SOP, Prelim. Employee List</a:t>
            </a:r>
          </a:p>
        </p:txBody>
      </p:sp>
      <p:sp>
        <p:nvSpPr>
          <p:cNvPr id="4" name="TextBox 3">
            <a:extLst>
              <a:ext uri="{FF2B5EF4-FFF2-40B4-BE49-F238E27FC236}">
                <a16:creationId xmlns:a16="http://schemas.microsoft.com/office/drawing/2014/main" id="{98FFF4F1-CE90-3D3F-D05F-28CE7200935E}"/>
              </a:ext>
            </a:extLst>
          </p:cNvPr>
          <p:cNvSpPr txBox="1"/>
          <p:nvPr/>
        </p:nvSpPr>
        <p:spPr>
          <a:xfrm rot="18780000">
            <a:off x="4755652" y="2579019"/>
            <a:ext cx="803425" cy="276999"/>
          </a:xfrm>
          <a:prstGeom prst="rect">
            <a:avLst/>
          </a:prstGeom>
          <a:noFill/>
        </p:spPr>
        <p:txBody>
          <a:bodyPr wrap="none" rtlCol="0">
            <a:spAutoFit/>
          </a:bodyPr>
          <a:lstStyle/>
          <a:p>
            <a:pPr algn="r">
              <a:buClr>
                <a:srgbClr val="000000"/>
              </a:buClr>
            </a:pPr>
            <a:r>
              <a:rPr lang="en-US" sz="1200" b="1" kern="0" dirty="0">
                <a:solidFill>
                  <a:srgbClr val="FF0000"/>
                </a:solidFill>
                <a:latin typeface="Lato" panose="020F0502020204030203" pitchFamily="34" charset="0"/>
                <a:ea typeface="Lato" panose="020F0502020204030203" pitchFamily="34" charset="0"/>
                <a:cs typeface="Lato" panose="020F0502020204030203" pitchFamily="34" charset="0"/>
                <a:sym typeface="Arial"/>
              </a:rPr>
              <a:t>Election*</a:t>
            </a:r>
          </a:p>
        </p:txBody>
      </p:sp>
      <p:sp>
        <p:nvSpPr>
          <p:cNvPr id="5" name="TextBox 4">
            <a:extLst>
              <a:ext uri="{FF2B5EF4-FFF2-40B4-BE49-F238E27FC236}">
                <a16:creationId xmlns:a16="http://schemas.microsoft.com/office/drawing/2014/main" id="{85A141BE-A378-5AB3-40BE-7E17C0E32AE7}"/>
              </a:ext>
            </a:extLst>
          </p:cNvPr>
          <p:cNvSpPr txBox="1"/>
          <p:nvPr/>
        </p:nvSpPr>
        <p:spPr>
          <a:xfrm>
            <a:off x="6445667" y="2545693"/>
            <a:ext cx="3200400" cy="738664"/>
          </a:xfrm>
          <a:prstGeom prst="rect">
            <a:avLst/>
          </a:prstGeom>
          <a:noFill/>
        </p:spPr>
        <p:txBody>
          <a:bodyPr wrap="square" rtlCol="0">
            <a:spAutoFit/>
          </a:bodyPr>
          <a:lstStyle/>
          <a:p>
            <a:pPr algn="ct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Post-Election Hearing </a:t>
            </a:r>
            <a:r>
              <a:rPr lang="en-US" sz="14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(covering all pre- and post-election matters)</a:t>
            </a:r>
          </a:p>
          <a:p>
            <a:pPr algn="ct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 Optional Review by NLRB</a:t>
            </a:r>
          </a:p>
        </p:txBody>
      </p:sp>
      <p:sp>
        <p:nvSpPr>
          <p:cNvPr id="6" name="TextBox 5">
            <a:extLst>
              <a:ext uri="{FF2B5EF4-FFF2-40B4-BE49-F238E27FC236}">
                <a16:creationId xmlns:a16="http://schemas.microsoft.com/office/drawing/2014/main" id="{7A1E5E89-1CD0-5D85-1A80-DE80C63877AD}"/>
              </a:ext>
            </a:extLst>
          </p:cNvPr>
          <p:cNvSpPr txBox="1"/>
          <p:nvPr/>
        </p:nvSpPr>
        <p:spPr>
          <a:xfrm>
            <a:off x="3170004" y="1236946"/>
            <a:ext cx="288862" cy="307777"/>
          </a:xfrm>
          <a:prstGeom prst="rect">
            <a:avLst/>
          </a:prstGeom>
          <a:noFill/>
        </p:spPr>
        <p:txBody>
          <a:bodyPr wrap="non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0</a:t>
            </a:r>
          </a:p>
        </p:txBody>
      </p:sp>
      <p:sp>
        <p:nvSpPr>
          <p:cNvPr id="7" name="TextBox 6">
            <a:extLst>
              <a:ext uri="{FF2B5EF4-FFF2-40B4-BE49-F238E27FC236}">
                <a16:creationId xmlns:a16="http://schemas.microsoft.com/office/drawing/2014/main" id="{1F645D0A-FF88-6D5F-9256-796A596F1F51}"/>
              </a:ext>
            </a:extLst>
          </p:cNvPr>
          <p:cNvSpPr txBox="1"/>
          <p:nvPr/>
        </p:nvSpPr>
        <p:spPr>
          <a:xfrm>
            <a:off x="3841696" y="1240643"/>
            <a:ext cx="319318" cy="307777"/>
          </a:xfrm>
          <a:prstGeom prst="rect">
            <a:avLst/>
          </a:prstGeom>
          <a:noFill/>
        </p:spPr>
        <p:txBody>
          <a:bodyPr wrap="squar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7</a:t>
            </a:r>
          </a:p>
        </p:txBody>
      </p:sp>
      <p:sp>
        <p:nvSpPr>
          <p:cNvPr id="8" name="TextBox 7">
            <a:extLst>
              <a:ext uri="{FF2B5EF4-FFF2-40B4-BE49-F238E27FC236}">
                <a16:creationId xmlns:a16="http://schemas.microsoft.com/office/drawing/2014/main" id="{4010F2B9-A626-3178-CA52-00C24461CC88}"/>
              </a:ext>
            </a:extLst>
          </p:cNvPr>
          <p:cNvSpPr txBox="1"/>
          <p:nvPr/>
        </p:nvSpPr>
        <p:spPr>
          <a:xfrm>
            <a:off x="5156058" y="1241953"/>
            <a:ext cx="461986" cy="307777"/>
          </a:xfrm>
          <a:prstGeom prst="rect">
            <a:avLst/>
          </a:prstGeom>
          <a:noFill/>
        </p:spPr>
        <p:txBody>
          <a:bodyPr wrap="none" rtlCol="0">
            <a:spAutoFit/>
          </a:bodyPr>
          <a:lstStyle/>
          <a:p>
            <a:pPr>
              <a:buClr>
                <a:srgbClr val="000000"/>
              </a:buClr>
            </a:pPr>
            <a:r>
              <a:rPr lang="en-US" sz="1400" b="1" kern="0" dirty="0">
                <a:solidFill>
                  <a:srgbClr val="FF0000"/>
                </a:solidFill>
                <a:latin typeface="Lato" panose="020F0502020204030203" pitchFamily="34" charset="0"/>
                <a:ea typeface="Lato" panose="020F0502020204030203" pitchFamily="34" charset="0"/>
                <a:cs typeface="Lato" panose="020F0502020204030203" pitchFamily="34" charset="0"/>
                <a:sym typeface="Arial"/>
              </a:rPr>
              <a:t>24</a:t>
            </a:r>
            <a:r>
              <a:rPr lang="en-US" sz="1400" kern="0" baseline="7000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6</a:t>
            </a:r>
            <a:endParaRPr lang="en-US" sz="1400" b="1" kern="0" dirty="0">
              <a:solidFill>
                <a:srgbClr val="FF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9" name="TextBox 8">
            <a:extLst>
              <a:ext uri="{FF2B5EF4-FFF2-40B4-BE49-F238E27FC236}">
                <a16:creationId xmlns:a16="http://schemas.microsoft.com/office/drawing/2014/main" id="{743E110F-D82B-B4DF-B281-2659AE08CED7}"/>
              </a:ext>
            </a:extLst>
          </p:cNvPr>
          <p:cNvSpPr txBox="1"/>
          <p:nvPr/>
        </p:nvSpPr>
        <p:spPr>
          <a:xfrm>
            <a:off x="1788961" y="594326"/>
            <a:ext cx="1516728" cy="553998"/>
          </a:xfrm>
          <a:prstGeom prst="rect">
            <a:avLst/>
          </a:prstGeom>
          <a:noFill/>
        </p:spPr>
        <p:txBody>
          <a:bodyPr wrap="square" rtlCol="0">
            <a:spAutoFit/>
          </a:bodyPr>
          <a:lstStyle/>
          <a:p>
            <a:pPr>
              <a:buClr>
                <a:srgbClr val="000000"/>
              </a:buClr>
            </a:pPr>
            <a:r>
              <a:rPr lang="en-US" sz="20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Days</a:t>
            </a:r>
            <a:br>
              <a:rPr lang="en-US" sz="20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br>
            <a:r>
              <a:rPr lang="en-US" sz="10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CALENDAR DAYS</a:t>
            </a:r>
            <a:endParaRPr lang="en-US" sz="20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10" name="TextBox 9">
            <a:extLst>
              <a:ext uri="{FF2B5EF4-FFF2-40B4-BE49-F238E27FC236}">
                <a16:creationId xmlns:a16="http://schemas.microsoft.com/office/drawing/2014/main" id="{B9B64281-CB6A-FD29-3C04-1F1B0A570DD3}"/>
              </a:ext>
            </a:extLst>
          </p:cNvPr>
          <p:cNvSpPr txBox="1"/>
          <p:nvPr/>
        </p:nvSpPr>
        <p:spPr>
          <a:xfrm rot="18780000">
            <a:off x="4871274" y="2696683"/>
            <a:ext cx="1250663" cy="276999"/>
          </a:xfrm>
          <a:prstGeom prst="rect">
            <a:avLst/>
          </a:prstGeom>
          <a:noFill/>
        </p:spPr>
        <p:txBody>
          <a:bodyPr wrap="none" rtlCol="0">
            <a:spAutoFit/>
          </a:bodyPr>
          <a:lstStyle/>
          <a:p>
            <a:pPr algn="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Objections Due</a:t>
            </a:r>
          </a:p>
        </p:txBody>
      </p:sp>
      <p:sp>
        <p:nvSpPr>
          <p:cNvPr id="11" name="TextBox 10">
            <a:extLst>
              <a:ext uri="{FF2B5EF4-FFF2-40B4-BE49-F238E27FC236}">
                <a16:creationId xmlns:a16="http://schemas.microsoft.com/office/drawing/2014/main" id="{28AE521B-77B0-B96E-382B-678B06F71ECE}"/>
              </a:ext>
            </a:extLst>
          </p:cNvPr>
          <p:cNvSpPr txBox="1"/>
          <p:nvPr/>
        </p:nvSpPr>
        <p:spPr>
          <a:xfrm>
            <a:off x="5700203" y="1241953"/>
            <a:ext cx="603207" cy="307777"/>
          </a:xfrm>
          <a:prstGeom prst="rect">
            <a:avLst/>
          </a:prstGeom>
          <a:noFill/>
        </p:spPr>
        <p:txBody>
          <a:bodyPr wrap="squar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31</a:t>
            </a:r>
          </a:p>
        </p:txBody>
      </p:sp>
      <p:sp>
        <p:nvSpPr>
          <p:cNvPr id="12" name="Right Arrow 11">
            <a:extLst>
              <a:ext uri="{FF2B5EF4-FFF2-40B4-BE49-F238E27FC236}">
                <a16:creationId xmlns:a16="http://schemas.microsoft.com/office/drawing/2014/main" id="{EEA26525-B2C3-36BF-4A44-0E0D2A56D8EE}"/>
              </a:ext>
            </a:extLst>
          </p:cNvPr>
          <p:cNvSpPr/>
          <p:nvPr/>
        </p:nvSpPr>
        <p:spPr bwMode="auto">
          <a:xfrm>
            <a:off x="3321467" y="1483358"/>
            <a:ext cx="7239000" cy="990600"/>
          </a:xfrm>
          <a:prstGeom prst="rightArrow">
            <a:avLst/>
          </a:prstGeom>
          <a:solidFill>
            <a:srgbClr val="2F3F5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0" fontAlgn="base" hangingPunct="0">
              <a:spcBef>
                <a:spcPct val="0"/>
              </a:spcBef>
              <a:spcAft>
                <a:spcPct val="0"/>
              </a:spcAft>
            </a:pPr>
            <a:r>
              <a:rPr lang="en-US" b="1" kern="0" dirty="0">
                <a:solidFill>
                  <a:srgbClr val="FFFFFF"/>
                </a:solidFill>
                <a:latin typeface="Lato" panose="020F0502020204030203" pitchFamily="34" charset="0"/>
                <a:ea typeface="Lato" panose="020F0502020204030203" pitchFamily="34" charset="0"/>
                <a:cs typeface="Lato" panose="020F0502020204030203" pitchFamily="34" charset="0"/>
                <a:sym typeface="Arial"/>
              </a:rPr>
              <a:t>NEW NLRB Election Process</a:t>
            </a:r>
          </a:p>
        </p:txBody>
      </p:sp>
      <p:sp>
        <p:nvSpPr>
          <p:cNvPr id="13" name="Left Brace 12">
            <a:extLst>
              <a:ext uri="{FF2B5EF4-FFF2-40B4-BE49-F238E27FC236}">
                <a16:creationId xmlns:a16="http://schemas.microsoft.com/office/drawing/2014/main" id="{310294C5-3AE4-AB41-D175-0DDEC5D98C6A}"/>
              </a:ext>
            </a:extLst>
          </p:cNvPr>
          <p:cNvSpPr/>
          <p:nvPr/>
        </p:nvSpPr>
        <p:spPr bwMode="auto">
          <a:xfrm rot="16200000">
            <a:off x="7931567" y="476174"/>
            <a:ext cx="228600" cy="3810000"/>
          </a:xfrm>
          <a:prstGeom prst="leftBrac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14" name="TextBox 13">
            <a:extLst>
              <a:ext uri="{FF2B5EF4-FFF2-40B4-BE49-F238E27FC236}">
                <a16:creationId xmlns:a16="http://schemas.microsoft.com/office/drawing/2014/main" id="{78F91C4F-4BF2-9711-5D77-6E73734A46DD}"/>
              </a:ext>
            </a:extLst>
          </p:cNvPr>
          <p:cNvSpPr txBox="1"/>
          <p:nvPr/>
        </p:nvSpPr>
        <p:spPr>
          <a:xfrm>
            <a:off x="3343224" y="1237439"/>
            <a:ext cx="288862" cy="307777"/>
          </a:xfrm>
          <a:prstGeom prst="rect">
            <a:avLst/>
          </a:prstGeom>
          <a:noFill/>
        </p:spPr>
        <p:txBody>
          <a:bodyPr wrap="non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2</a:t>
            </a:r>
          </a:p>
        </p:txBody>
      </p:sp>
      <p:sp>
        <p:nvSpPr>
          <p:cNvPr id="15" name="TextBox 14">
            <a:extLst>
              <a:ext uri="{FF2B5EF4-FFF2-40B4-BE49-F238E27FC236}">
                <a16:creationId xmlns:a16="http://schemas.microsoft.com/office/drawing/2014/main" id="{77AE0E2A-CCC5-E630-2E51-151249AA15B9}"/>
              </a:ext>
            </a:extLst>
          </p:cNvPr>
          <p:cNvSpPr txBox="1"/>
          <p:nvPr/>
        </p:nvSpPr>
        <p:spPr>
          <a:xfrm rot="18780000">
            <a:off x="2596373" y="2743514"/>
            <a:ext cx="1194559" cy="276999"/>
          </a:xfrm>
          <a:prstGeom prst="rect">
            <a:avLst/>
          </a:prstGeom>
          <a:noFill/>
        </p:spPr>
        <p:txBody>
          <a:bodyPr wrap="none" rtlCol="0">
            <a:spAutoFit/>
          </a:bodyPr>
          <a:lstStyle/>
          <a:p>
            <a:pPr algn="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Notice Posting</a:t>
            </a:r>
          </a:p>
        </p:txBody>
      </p:sp>
      <p:sp>
        <p:nvSpPr>
          <p:cNvPr id="16" name="TextBox 15">
            <a:extLst>
              <a:ext uri="{FF2B5EF4-FFF2-40B4-BE49-F238E27FC236}">
                <a16:creationId xmlns:a16="http://schemas.microsoft.com/office/drawing/2014/main" id="{F1093C5F-D61D-542D-1CE1-C7C5A8F352D4}"/>
              </a:ext>
            </a:extLst>
          </p:cNvPr>
          <p:cNvSpPr txBox="1"/>
          <p:nvPr/>
        </p:nvSpPr>
        <p:spPr>
          <a:xfrm rot="18780000">
            <a:off x="4257848" y="2370558"/>
            <a:ext cx="642653" cy="276999"/>
          </a:xfrm>
          <a:prstGeom prst="rect">
            <a:avLst/>
          </a:prstGeom>
          <a:noFill/>
        </p:spPr>
        <p:txBody>
          <a:bodyPr wrap="square" rtlCol="0">
            <a:spAutoFit/>
          </a:bodyPr>
          <a:lstStyle/>
          <a:p>
            <a:pP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DDE</a:t>
            </a:r>
          </a:p>
        </p:txBody>
      </p:sp>
      <p:sp>
        <p:nvSpPr>
          <p:cNvPr id="17" name="TextBox 16">
            <a:extLst>
              <a:ext uri="{FF2B5EF4-FFF2-40B4-BE49-F238E27FC236}">
                <a16:creationId xmlns:a16="http://schemas.microsoft.com/office/drawing/2014/main" id="{47DB05AF-FC5D-153B-C1E2-C81DC95EFE55}"/>
              </a:ext>
            </a:extLst>
          </p:cNvPr>
          <p:cNvSpPr txBox="1"/>
          <p:nvPr/>
        </p:nvSpPr>
        <p:spPr>
          <a:xfrm>
            <a:off x="4450522" y="1230885"/>
            <a:ext cx="563780" cy="307777"/>
          </a:xfrm>
          <a:prstGeom prst="rect">
            <a:avLst/>
          </a:prstGeom>
          <a:noFill/>
        </p:spPr>
        <p:txBody>
          <a:bodyPr wrap="squar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12</a:t>
            </a:r>
            <a:r>
              <a:rPr lang="en-US" sz="1400" kern="0" baseline="7000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3</a:t>
            </a:r>
          </a:p>
        </p:txBody>
      </p:sp>
      <p:sp>
        <p:nvSpPr>
          <p:cNvPr id="18" name="TextBox 17">
            <a:extLst>
              <a:ext uri="{FF2B5EF4-FFF2-40B4-BE49-F238E27FC236}">
                <a16:creationId xmlns:a16="http://schemas.microsoft.com/office/drawing/2014/main" id="{CE809781-C0FF-141A-ADE5-DB70BE96D994}"/>
              </a:ext>
            </a:extLst>
          </p:cNvPr>
          <p:cNvSpPr txBox="1"/>
          <p:nvPr/>
        </p:nvSpPr>
        <p:spPr>
          <a:xfrm rot="18780000">
            <a:off x="3593943" y="2887213"/>
            <a:ext cx="1764069" cy="276999"/>
          </a:xfrm>
          <a:prstGeom prst="rect">
            <a:avLst/>
          </a:prstGeom>
          <a:noFill/>
        </p:spPr>
        <p:txBody>
          <a:bodyPr wrap="square" rtlCol="0">
            <a:spAutoFit/>
          </a:bodyPr>
          <a:lstStyle/>
          <a:p>
            <a:pPr algn="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Final Employee List</a:t>
            </a:r>
          </a:p>
        </p:txBody>
      </p:sp>
      <p:sp>
        <p:nvSpPr>
          <p:cNvPr id="19" name="TextBox 18">
            <a:extLst>
              <a:ext uri="{FF2B5EF4-FFF2-40B4-BE49-F238E27FC236}">
                <a16:creationId xmlns:a16="http://schemas.microsoft.com/office/drawing/2014/main" id="{0F97FDEB-E551-A6F8-7DBA-F5FF20BF60CB}"/>
              </a:ext>
            </a:extLst>
          </p:cNvPr>
          <p:cNvSpPr txBox="1"/>
          <p:nvPr/>
        </p:nvSpPr>
        <p:spPr>
          <a:xfrm>
            <a:off x="4790690" y="1249698"/>
            <a:ext cx="563780" cy="307777"/>
          </a:xfrm>
          <a:prstGeom prst="rect">
            <a:avLst/>
          </a:prstGeom>
          <a:noFill/>
        </p:spPr>
        <p:txBody>
          <a:bodyPr wrap="squar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14</a:t>
            </a:r>
            <a:endParaRPr lang="en-US" sz="1400" kern="0" baseline="70000"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sp>
        <p:nvSpPr>
          <p:cNvPr id="20" name="TextBox 19">
            <a:extLst>
              <a:ext uri="{FF2B5EF4-FFF2-40B4-BE49-F238E27FC236}">
                <a16:creationId xmlns:a16="http://schemas.microsoft.com/office/drawing/2014/main" id="{C94A22EA-CFB6-1AA3-C1B1-2E2553E97DE6}"/>
              </a:ext>
            </a:extLst>
          </p:cNvPr>
          <p:cNvSpPr txBox="1"/>
          <p:nvPr/>
        </p:nvSpPr>
        <p:spPr>
          <a:xfrm rot="18780000">
            <a:off x="2292817" y="2999607"/>
            <a:ext cx="2312619" cy="276999"/>
          </a:xfrm>
          <a:prstGeom prst="rect">
            <a:avLst/>
          </a:prstGeom>
          <a:noFill/>
        </p:spPr>
        <p:txBody>
          <a:bodyPr wrap="square" rtlCol="0">
            <a:spAutoFit/>
          </a:bodyPr>
          <a:lstStyle/>
          <a:p>
            <a:pPr algn="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Pre-Election Hearing</a:t>
            </a:r>
          </a:p>
        </p:txBody>
      </p:sp>
      <p:sp>
        <p:nvSpPr>
          <p:cNvPr id="21" name="TextBox 20">
            <a:extLst>
              <a:ext uri="{FF2B5EF4-FFF2-40B4-BE49-F238E27FC236}">
                <a16:creationId xmlns:a16="http://schemas.microsoft.com/office/drawing/2014/main" id="{B8866589-19D3-D515-4C5F-625F96E5BF57}"/>
              </a:ext>
            </a:extLst>
          </p:cNvPr>
          <p:cNvSpPr txBox="1"/>
          <p:nvPr/>
        </p:nvSpPr>
        <p:spPr>
          <a:xfrm>
            <a:off x="4081701" y="1231748"/>
            <a:ext cx="319318" cy="307777"/>
          </a:xfrm>
          <a:prstGeom prst="rect">
            <a:avLst/>
          </a:prstGeom>
          <a:noFill/>
        </p:spPr>
        <p:txBody>
          <a:bodyPr wrap="squar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8</a:t>
            </a:r>
          </a:p>
        </p:txBody>
      </p:sp>
      <p:cxnSp>
        <p:nvCxnSpPr>
          <p:cNvPr id="22" name="Straight Connector 21">
            <a:extLst>
              <a:ext uri="{FF2B5EF4-FFF2-40B4-BE49-F238E27FC236}">
                <a16:creationId xmlns:a16="http://schemas.microsoft.com/office/drawing/2014/main" id="{C2AFDAA4-76E2-60E0-709F-B7B7F4E4DD68}"/>
              </a:ext>
            </a:extLst>
          </p:cNvPr>
          <p:cNvCxnSpPr>
            <a:cxnSpLocks/>
          </p:cNvCxnSpPr>
          <p:nvPr/>
        </p:nvCxnSpPr>
        <p:spPr bwMode="auto">
          <a:xfrm flipH="1">
            <a:off x="3329663" y="1606055"/>
            <a:ext cx="0" cy="7315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AEDBC902-3613-8C29-165F-822395E1B8C3}"/>
              </a:ext>
            </a:extLst>
          </p:cNvPr>
          <p:cNvCxnSpPr>
            <a:cxnSpLocks/>
          </p:cNvCxnSpPr>
          <p:nvPr/>
        </p:nvCxnSpPr>
        <p:spPr bwMode="auto">
          <a:xfrm>
            <a:off x="3991443" y="1606055"/>
            <a:ext cx="0" cy="7315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77637D69-8735-19CE-8171-3B72C57DF29A}"/>
              </a:ext>
            </a:extLst>
          </p:cNvPr>
          <p:cNvCxnSpPr/>
          <p:nvPr/>
        </p:nvCxnSpPr>
        <p:spPr bwMode="auto">
          <a:xfrm>
            <a:off x="5383043" y="1609361"/>
            <a:ext cx="0" cy="76200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id="{9216065F-6100-6063-B89F-83F2D36F92CA}"/>
              </a:ext>
            </a:extLst>
          </p:cNvPr>
          <p:cNvCxnSpPr>
            <a:cxnSpLocks/>
          </p:cNvCxnSpPr>
          <p:nvPr/>
        </p:nvCxnSpPr>
        <p:spPr bwMode="auto">
          <a:xfrm>
            <a:off x="5901128" y="1634329"/>
            <a:ext cx="3196" cy="7315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id="{7EA477C4-1151-3C99-71BE-379685E4311D}"/>
              </a:ext>
            </a:extLst>
          </p:cNvPr>
          <p:cNvCxnSpPr>
            <a:cxnSpLocks/>
          </p:cNvCxnSpPr>
          <p:nvPr/>
        </p:nvCxnSpPr>
        <p:spPr bwMode="auto">
          <a:xfrm flipH="1">
            <a:off x="3482063" y="1608143"/>
            <a:ext cx="0" cy="7315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id="{7F0E3B56-3A40-CD08-B561-1CAB07C35C65}"/>
              </a:ext>
            </a:extLst>
          </p:cNvPr>
          <p:cNvCxnSpPr>
            <a:cxnSpLocks/>
          </p:cNvCxnSpPr>
          <p:nvPr/>
        </p:nvCxnSpPr>
        <p:spPr>
          <a:xfrm flipH="1">
            <a:off x="4675526" y="1576701"/>
            <a:ext cx="1" cy="731520"/>
          </a:xfrm>
          <a:prstGeom prst="line">
            <a:avLst/>
          </a:prstGeom>
          <a:ln w="952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21C3EE03-C9FC-1A16-9C9E-1E5F0E55D3D1}"/>
              </a:ext>
            </a:extLst>
          </p:cNvPr>
          <p:cNvCxnSpPr>
            <a:cxnSpLocks/>
          </p:cNvCxnSpPr>
          <p:nvPr/>
        </p:nvCxnSpPr>
        <p:spPr bwMode="auto">
          <a:xfrm>
            <a:off x="5024228" y="1596039"/>
            <a:ext cx="0" cy="7315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9" name="Straight Connector 28">
            <a:extLst>
              <a:ext uri="{FF2B5EF4-FFF2-40B4-BE49-F238E27FC236}">
                <a16:creationId xmlns:a16="http://schemas.microsoft.com/office/drawing/2014/main" id="{719B883A-5302-8174-4ECF-12CFCF16099D}"/>
              </a:ext>
            </a:extLst>
          </p:cNvPr>
          <p:cNvCxnSpPr>
            <a:cxnSpLocks/>
          </p:cNvCxnSpPr>
          <p:nvPr/>
        </p:nvCxnSpPr>
        <p:spPr bwMode="auto">
          <a:xfrm>
            <a:off x="4231448" y="1597160"/>
            <a:ext cx="0" cy="7315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0" name="TextBox 29">
            <a:extLst>
              <a:ext uri="{FF2B5EF4-FFF2-40B4-BE49-F238E27FC236}">
                <a16:creationId xmlns:a16="http://schemas.microsoft.com/office/drawing/2014/main" id="{0F5E0566-6126-FA29-18EF-AA3A0B30AB5A}"/>
              </a:ext>
            </a:extLst>
          </p:cNvPr>
          <p:cNvSpPr txBox="1"/>
          <p:nvPr/>
        </p:nvSpPr>
        <p:spPr>
          <a:xfrm>
            <a:off x="3107739" y="3815468"/>
            <a:ext cx="6391340" cy="2431435"/>
          </a:xfrm>
          <a:prstGeom prst="rect">
            <a:avLst/>
          </a:prstGeom>
          <a:noFill/>
        </p:spPr>
        <p:txBody>
          <a:bodyPr wrap="square" rtlCol="0">
            <a:spAutoFit/>
          </a:bodyPr>
          <a:lstStyle/>
          <a:p>
            <a:pPr algn="ct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NOTES</a:t>
            </a:r>
          </a:p>
          <a:p>
            <a:pPr marL="228600" indent="-228600">
              <a:buClr>
                <a:srgbClr val="000000"/>
              </a:buClr>
              <a:buFont typeface="Arial"/>
              <a:buAutoNum type="arabicPeriod"/>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NOH may issue after date petition filed</a:t>
            </a:r>
          </a:p>
          <a:p>
            <a:pPr marL="228600" indent="-228600">
              <a:buClr>
                <a:srgbClr val="000000"/>
              </a:buClr>
              <a:buFont typeface="Arial"/>
              <a:buAutoNum type="arabicPeriod"/>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Pre-Election Hearing can last </a:t>
            </a:r>
            <a:r>
              <a:rPr lang="en-US" sz="1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more</a:t>
            </a: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 than 1 day; Petitioner’s Responsive SOP due 3 business days </a:t>
            </a:r>
            <a:r>
              <a:rPr lang="en-US" sz="1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before</a:t>
            </a: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 hearing</a:t>
            </a:r>
          </a:p>
          <a:p>
            <a:pPr marL="228600" indent="-228600">
              <a:buClr>
                <a:srgbClr val="000000"/>
              </a:buClr>
              <a:buFont typeface="+mj-lt"/>
              <a:buAutoNum type="arabicPeriod"/>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DDE can issue faster, but normally issues </a:t>
            </a:r>
            <a:r>
              <a:rPr lang="en-US" sz="1000" u="sng"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longer</a:t>
            </a: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 than 5 business days after briefs are due – 5 days is a conservative estimate</a:t>
            </a:r>
          </a:p>
          <a:p>
            <a:pPr marL="228600" indent="-228600">
              <a:buClr>
                <a:srgbClr val="000000"/>
              </a:buClr>
              <a:buFont typeface="+mj-lt"/>
              <a:buAutoNum type="arabicPeriod"/>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Injunction retains limits on voter eligibility issues in pre-hearing.</a:t>
            </a:r>
          </a:p>
          <a:p>
            <a:pPr marL="228600" indent="-228600">
              <a:buClr>
                <a:srgbClr val="000000"/>
              </a:buClr>
              <a:buFont typeface="+mj-lt"/>
              <a:buAutoNum type="arabicPeriod"/>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Injunction retains requirement that final employee list due 2 days after DDE.</a:t>
            </a:r>
          </a:p>
          <a:p>
            <a:pPr marL="228600" indent="-228600">
              <a:buClr>
                <a:srgbClr val="000000"/>
              </a:buClr>
              <a:buFont typeface="+mj-lt"/>
              <a:buAutoNum type="arabicPeriod"/>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Petitioner gets </a:t>
            </a:r>
            <a:r>
              <a:rPr lang="en-US" sz="1000" b="1" u="sng"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10 calendar days</a:t>
            </a: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 with voting list, but can waive to get earlier election date (all other days are business days under new rule).</a:t>
            </a:r>
          </a:p>
          <a:p>
            <a:pPr>
              <a:buClr>
                <a:srgbClr val="000000"/>
              </a:buClr>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*14 day period may be expanded or reduced by NLRB based upon unique circumstances</a:t>
            </a:r>
          </a:p>
          <a:p>
            <a:pPr>
              <a:buClr>
                <a:srgbClr val="000000"/>
              </a:buClr>
            </a:pPr>
            <a:endPar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a:p>
            <a:pPr>
              <a:buClr>
                <a:srgbClr val="000000"/>
              </a:buClr>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NOH = Notice of Hearing</a:t>
            </a:r>
          </a:p>
          <a:p>
            <a:pPr>
              <a:buClr>
                <a:srgbClr val="000000"/>
              </a:buClr>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SOP = Statement of Position</a:t>
            </a:r>
          </a:p>
          <a:p>
            <a:pPr>
              <a:buClr>
                <a:srgbClr val="000000"/>
              </a:buClr>
            </a:pPr>
            <a:r>
              <a:rPr lang="en-US" sz="1000"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RSOP = Responsive Statement of Position</a:t>
            </a:r>
          </a:p>
        </p:txBody>
      </p:sp>
      <p:sp>
        <p:nvSpPr>
          <p:cNvPr id="32" name="TextBox 31">
            <a:extLst>
              <a:ext uri="{FF2B5EF4-FFF2-40B4-BE49-F238E27FC236}">
                <a16:creationId xmlns:a16="http://schemas.microsoft.com/office/drawing/2014/main" id="{0CBB9517-69AA-66C3-05E9-BB2FAD23D566}"/>
              </a:ext>
            </a:extLst>
          </p:cNvPr>
          <p:cNvSpPr txBox="1"/>
          <p:nvPr/>
        </p:nvSpPr>
        <p:spPr>
          <a:xfrm rot="18780000">
            <a:off x="1532960" y="2547890"/>
            <a:ext cx="1005404" cy="461665"/>
          </a:xfrm>
          <a:prstGeom prst="rect">
            <a:avLst/>
          </a:prstGeom>
          <a:noFill/>
        </p:spPr>
        <p:txBody>
          <a:bodyPr wrap="none" rtlCol="0">
            <a:spAutoFit/>
          </a:bodyPr>
          <a:lstStyle/>
          <a:p>
            <a:pPr algn="r">
              <a:buClr>
                <a:srgbClr val="000000"/>
              </a:buClr>
            </a:pP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Request for</a:t>
            </a:r>
            <a:b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br>
            <a:r>
              <a:rPr lang="en-US" sz="12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Recognition</a:t>
            </a:r>
            <a:endParaRPr lang="en-US" sz="1200" kern="0" baseline="50000" dirty="0">
              <a:solidFill>
                <a:srgbClr val="000000"/>
              </a:solidFill>
              <a:latin typeface="Lato" panose="020F0502020204030203" pitchFamily="34" charset="0"/>
              <a:ea typeface="Lato" panose="020F0502020204030203" pitchFamily="34" charset="0"/>
              <a:cs typeface="Lato" panose="020F0502020204030203" pitchFamily="34" charset="0"/>
              <a:sym typeface="Arial"/>
            </a:endParaRPr>
          </a:p>
        </p:txBody>
      </p:sp>
      <p:cxnSp>
        <p:nvCxnSpPr>
          <p:cNvPr id="33" name="Straight Connector 32">
            <a:extLst>
              <a:ext uri="{FF2B5EF4-FFF2-40B4-BE49-F238E27FC236}">
                <a16:creationId xmlns:a16="http://schemas.microsoft.com/office/drawing/2014/main" id="{586723AC-29C4-A6D5-DFCA-A7A4E8BEECE8}"/>
              </a:ext>
            </a:extLst>
          </p:cNvPr>
          <p:cNvCxnSpPr>
            <a:cxnSpLocks/>
          </p:cNvCxnSpPr>
          <p:nvPr/>
        </p:nvCxnSpPr>
        <p:spPr bwMode="auto">
          <a:xfrm flipH="1">
            <a:off x="1927334" y="1631027"/>
            <a:ext cx="0" cy="73152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4" name="TextBox 33">
            <a:extLst>
              <a:ext uri="{FF2B5EF4-FFF2-40B4-BE49-F238E27FC236}">
                <a16:creationId xmlns:a16="http://schemas.microsoft.com/office/drawing/2014/main" id="{414907D4-C895-1682-F9C4-C14706B10710}"/>
              </a:ext>
            </a:extLst>
          </p:cNvPr>
          <p:cNvSpPr txBox="1"/>
          <p:nvPr/>
        </p:nvSpPr>
        <p:spPr>
          <a:xfrm>
            <a:off x="1785578" y="1259273"/>
            <a:ext cx="460382" cy="307777"/>
          </a:xfrm>
          <a:prstGeom prst="rect">
            <a:avLst/>
          </a:prstGeom>
          <a:noFill/>
        </p:spPr>
        <p:txBody>
          <a:bodyPr wrap="none" rtlCol="0">
            <a:spAutoFit/>
          </a:bodyPr>
          <a:lstStyle/>
          <a:p>
            <a:pPr>
              <a:buClr>
                <a:srgbClr val="000000"/>
              </a:buClr>
            </a:pPr>
            <a:r>
              <a:rPr lang="en-US" sz="1400" b="1" kern="0" dirty="0">
                <a:solidFill>
                  <a:srgbClr val="000000"/>
                </a:solidFill>
                <a:latin typeface="Lato" panose="020F0502020204030203" pitchFamily="34" charset="0"/>
                <a:ea typeface="Lato" panose="020F0502020204030203" pitchFamily="34" charset="0"/>
                <a:cs typeface="Lato" panose="020F0502020204030203" pitchFamily="34" charset="0"/>
                <a:sym typeface="Arial"/>
              </a:rPr>
              <a:t>-14</a:t>
            </a:r>
          </a:p>
        </p:txBody>
      </p:sp>
    </p:spTree>
    <p:extLst>
      <p:ext uri="{BB962C8B-B14F-4D97-AF65-F5344CB8AC3E}">
        <p14:creationId xmlns:p14="http://schemas.microsoft.com/office/powerpoint/2010/main" val="4201767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On the left hand side is a photo of a notebook with &quot;Employee Handbook&quot; written on the front. On the right hand side, yellow text over a dark blue background reads, &quot;Board Adopts New Standard for Assessing Lawfulness of Work Rules.&quot; Besides that is the NLRB logo.">
            <a:extLst>
              <a:ext uri="{FF2B5EF4-FFF2-40B4-BE49-F238E27FC236}">
                <a16:creationId xmlns:a16="http://schemas.microsoft.com/office/drawing/2014/main" id="{7BBA1F62-8643-A160-1798-63C76D08AE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987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A516-4DDA-DBB9-0B54-0993B768BCC9}"/>
              </a:ext>
            </a:extLst>
          </p:cNvPr>
          <p:cNvSpPr>
            <a:spLocks noGrp="1"/>
          </p:cNvSpPr>
          <p:nvPr>
            <p:ph type="title"/>
          </p:nvPr>
        </p:nvSpPr>
        <p:spPr>
          <a:xfrm>
            <a:off x="640080" y="365760"/>
            <a:ext cx="6586630" cy="132556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Employer Handbook Rules</a:t>
            </a:r>
          </a:p>
        </p:txBody>
      </p:sp>
      <p:sp>
        <p:nvSpPr>
          <p:cNvPr id="3" name="Content Placeholder 2">
            <a:extLst>
              <a:ext uri="{FF2B5EF4-FFF2-40B4-BE49-F238E27FC236}">
                <a16:creationId xmlns:a16="http://schemas.microsoft.com/office/drawing/2014/main" id="{79A9A870-6BE5-6E26-77D4-45061B0CE31B}"/>
              </a:ext>
            </a:extLst>
          </p:cNvPr>
          <p:cNvSpPr>
            <a:spLocks noGrp="1"/>
          </p:cNvSpPr>
          <p:nvPr>
            <p:ph idx="1"/>
          </p:nvPr>
        </p:nvSpPr>
        <p:spPr>
          <a:xfrm>
            <a:off x="651510" y="1470159"/>
            <a:ext cx="6800850" cy="5079231"/>
          </a:xfrm>
        </p:spPr>
        <p:txBody>
          <a:bodyPr>
            <a:no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I</a:t>
            </a:r>
            <a:r>
              <a:rPr lang="en-US" sz="2000" dirty="0">
                <a:ea typeface="Calibri" panose="020F0502020204030204" pitchFamily="34" charset="0"/>
                <a:cs typeface="Calibri" panose="020F0502020204030204" pitchFamily="34" charset="0"/>
              </a:rPr>
              <a:t>n </a:t>
            </a:r>
            <a:r>
              <a:rPr lang="en-US" sz="2000" i="1" dirty="0" err="1">
                <a:ea typeface="Calibri" panose="020F0502020204030204" pitchFamily="34" charset="0"/>
                <a:cs typeface="Calibri" panose="020F0502020204030204" pitchFamily="34" charset="0"/>
              </a:rPr>
              <a:t>Stericyle</a:t>
            </a:r>
            <a:r>
              <a:rPr lang="en-US" sz="2000" i="1" dirty="0">
                <a:ea typeface="Calibri" panose="020F0502020204030204" pitchFamily="34" charset="0"/>
                <a:cs typeface="Calibri" panose="020F0502020204030204" pitchFamily="34" charset="0"/>
              </a:rPr>
              <a:t> (Aug. 2, 2023),</a:t>
            </a:r>
            <a:r>
              <a:rPr lang="en-US" sz="2000" dirty="0">
                <a:ea typeface="Calibri" panose="020F0502020204030204" pitchFamily="34" charset="0"/>
                <a:cs typeface="Calibri" panose="020F0502020204030204" pitchFamily="34" charset="0"/>
              </a:rPr>
              <a:t> NLRB moved from </a:t>
            </a:r>
          </a:p>
          <a:p>
            <a:pPr lvl="1"/>
            <a:r>
              <a:rPr lang="en-US" sz="2000" i="1" dirty="0">
                <a:ea typeface="Calibri" panose="020F0502020204030204" pitchFamily="34" charset="0"/>
                <a:cs typeface="Calibri" panose="020F0502020204030204" pitchFamily="34" charset="0"/>
              </a:rPr>
              <a:t>Boeing (2017)</a:t>
            </a:r>
            <a:r>
              <a:rPr lang="en-US" sz="2000" dirty="0">
                <a:ea typeface="Calibri" panose="020F0502020204030204" pitchFamily="34" charset="0"/>
                <a:cs typeface="Calibri" panose="020F0502020204030204" pitchFamily="34" charset="0"/>
              </a:rPr>
              <a:t> </a:t>
            </a:r>
            <a:r>
              <a:rPr lang="en-US" sz="2000" b="0" i="0" u="none" strike="noStrike" baseline="0" dirty="0">
                <a:ea typeface="Calibri" panose="020F0502020204030204" pitchFamily="34" charset="0"/>
                <a:cs typeface="Calibri" panose="020F0502020204030204" pitchFamily="34" charset="0"/>
              </a:rPr>
              <a:t>balancing approach, focusing more on what the </a:t>
            </a:r>
            <a:r>
              <a:rPr lang="en-US" sz="2000" b="1" i="0" u="none" strike="noStrike" baseline="0" dirty="0">
                <a:ea typeface="Calibri" panose="020F0502020204030204" pitchFamily="34" charset="0"/>
                <a:cs typeface="Calibri" panose="020F0502020204030204" pitchFamily="34" charset="0"/>
              </a:rPr>
              <a:t>actual impact</a:t>
            </a:r>
            <a:r>
              <a:rPr lang="en-US" sz="2000" b="0" i="0" u="none" strike="noStrike" baseline="0" dirty="0">
                <a:ea typeface="Calibri" panose="020F0502020204030204" pitchFamily="34" charset="0"/>
                <a:cs typeface="Calibri" panose="020F0502020204030204" pitchFamily="34" charset="0"/>
              </a:rPr>
              <a:t> of a particular work rule has on the workplace and Sec. 7 rights</a:t>
            </a:r>
          </a:p>
          <a:p>
            <a:pPr lvl="1"/>
            <a:r>
              <a:rPr lang="en-US" sz="2000" dirty="0">
                <a:solidFill>
                  <a:srgbClr val="1B1B1B"/>
                </a:solidFill>
              </a:rPr>
              <a:t>New standard </a:t>
            </a:r>
            <a:r>
              <a:rPr lang="en-US" sz="2000" b="0" i="0" dirty="0">
                <a:solidFill>
                  <a:srgbClr val="1B1B1B"/>
                </a:solidFill>
                <a:effectLst/>
              </a:rPr>
              <a:t>builds on and revises the </a:t>
            </a:r>
            <a:r>
              <a:rPr lang="en-US" sz="2000" b="0" i="1" dirty="0">
                <a:solidFill>
                  <a:srgbClr val="1B1B1B"/>
                </a:solidFill>
                <a:effectLst/>
              </a:rPr>
              <a:t>Lutheran Heritage</a:t>
            </a:r>
            <a:r>
              <a:rPr lang="en-US" sz="2000" b="0" i="0" dirty="0">
                <a:solidFill>
                  <a:srgbClr val="1B1B1B"/>
                </a:solidFill>
                <a:effectLst/>
              </a:rPr>
              <a:t> </a:t>
            </a:r>
            <a:r>
              <a:rPr lang="en-US" sz="2000" b="0" i="1" dirty="0">
                <a:solidFill>
                  <a:srgbClr val="1B1B1B"/>
                </a:solidFill>
                <a:effectLst/>
              </a:rPr>
              <a:t>Village-Livonia</a:t>
            </a:r>
            <a:r>
              <a:rPr lang="en-US" sz="2000" b="0" i="0" dirty="0">
                <a:solidFill>
                  <a:srgbClr val="1B1B1B"/>
                </a:solidFill>
                <a:effectLst/>
              </a:rPr>
              <a:t> (2004). F</a:t>
            </a:r>
            <a:r>
              <a:rPr lang="en-US" sz="2000" b="0" i="0" u="none" strike="noStrike" baseline="0" dirty="0">
                <a:ea typeface="Calibri" panose="020F0502020204030204" pitchFamily="34" charset="0"/>
                <a:cs typeface="Calibri" panose="020F0502020204030204" pitchFamily="34" charset="0"/>
              </a:rPr>
              <a:t>ocused on </a:t>
            </a:r>
            <a:r>
              <a:rPr lang="en-US" sz="2000" b="1" i="0" u="none" strike="noStrike" baseline="0" dirty="0">
                <a:ea typeface="Calibri" panose="020F0502020204030204" pitchFamily="34" charset="0"/>
                <a:cs typeface="Calibri" panose="020F0502020204030204" pitchFamily="34" charset="0"/>
              </a:rPr>
              <a:t>whether an employee could “reasonably construe” that a “facially neutral” rule was meant to restrict an employee’s Section 7 rights under the NLRA.  If so, it is presumed unlawful  </a:t>
            </a:r>
          </a:p>
          <a:p>
            <a:r>
              <a:rPr lang="en-US" sz="2000" dirty="0">
                <a:ea typeface="Calibri" panose="020F0502020204030204" pitchFamily="34" charset="0"/>
                <a:cs typeface="Calibri" panose="020F0502020204030204" pitchFamily="34" charset="0"/>
              </a:rPr>
              <a:t>Impacts </a:t>
            </a:r>
            <a:r>
              <a:rPr lang="en-US" sz="2000" b="0" i="0" u="none" strike="noStrike" baseline="0" dirty="0">
                <a:ea typeface="Calibri" panose="020F0502020204030204" pitchFamily="34" charset="0"/>
                <a:cs typeface="Calibri" panose="020F0502020204030204" pitchFamily="34" charset="0"/>
              </a:rPr>
              <a:t>confidentiality rules, non-disparagement rules, social media rules, media communication rules, civility rules, respectful and professional manner rules, dress code rules, offensive language rules and no camera rules</a:t>
            </a:r>
          </a:p>
          <a:p>
            <a:r>
              <a:rPr lang="en-US" sz="2000" dirty="0">
                <a:ea typeface="Calibri" panose="020F0502020204030204" pitchFamily="34" charset="0"/>
                <a:cs typeface="Calibri" panose="020F0502020204030204" pitchFamily="34" charset="0"/>
              </a:rPr>
              <a:t>Employer can attempt to rebut by showing </a:t>
            </a:r>
            <a:r>
              <a:rPr lang="en-US" sz="2000" b="0" i="0" dirty="0">
                <a:solidFill>
                  <a:srgbClr val="1B1B1B"/>
                </a:solidFill>
                <a:effectLst/>
              </a:rPr>
              <a:t>the rule advances a legitimate and substantial business interest and that the employer is unable to advance that interest with a more narrowly tailored rule.</a:t>
            </a:r>
            <a:endParaRPr lang="en-US" sz="2000" dirty="0">
              <a:ea typeface="Calibri" panose="020F0502020204030204" pitchFamily="34" charset="0"/>
              <a:cs typeface="Calibri" panose="020F0502020204030204" pitchFamily="34" charset="0"/>
            </a:endParaRPr>
          </a:p>
        </p:txBody>
      </p:sp>
      <p:pic>
        <p:nvPicPr>
          <p:cNvPr id="15" name="Picture 4" descr="White puzzle with one red piece">
            <a:extLst>
              <a:ext uri="{FF2B5EF4-FFF2-40B4-BE49-F238E27FC236}">
                <a16:creationId xmlns:a16="http://schemas.microsoft.com/office/drawing/2014/main" id="{CBB20384-976E-6407-2715-1877FC229793}"/>
              </a:ext>
            </a:extLst>
          </p:cNvPr>
          <p:cNvPicPr>
            <a:picLocks noChangeAspect="1"/>
          </p:cNvPicPr>
          <p:nvPr/>
        </p:nvPicPr>
        <p:blipFill rotWithShape="1">
          <a:blip r:embed="rId2"/>
          <a:srcRect l="31718" r="30115"/>
          <a:stretch/>
        </p:blipFill>
        <p:spPr>
          <a:xfrm>
            <a:off x="7538689" y="10"/>
            <a:ext cx="4653311" cy="6857990"/>
          </a:xfrm>
          <a:prstGeom prst="rect">
            <a:avLst/>
          </a:prstGeom>
        </p:spPr>
      </p:pic>
    </p:spTree>
    <p:extLst>
      <p:ext uri="{BB962C8B-B14F-4D97-AF65-F5344CB8AC3E}">
        <p14:creationId xmlns:p14="http://schemas.microsoft.com/office/powerpoint/2010/main" val="3903130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ite text over a red background reads, &quot;Under the new test, a rule that has a reasonable tendency to chill employees from exercising their rights is presumptively unlawful. However, employers can rebut this by proving that the rule advances a legitimate and substantial business interest that can't be achieved with a more narrowly tailored rule.&quot; Next to the text is a drawing of a booklet with the left side showing a check mark and the right side showing an &quot;x.&quot;">
            <a:extLst>
              <a:ext uri="{FF2B5EF4-FFF2-40B4-BE49-F238E27FC236}">
                <a16:creationId xmlns:a16="http://schemas.microsoft.com/office/drawing/2014/main" id="{2E01A7CC-14BD-BCB8-FC9D-8E59DDE6E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393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707276-7332-62DD-14BC-F197AC740356}"/>
              </a:ext>
            </a:extLst>
          </p:cNvPr>
          <p:cNvPicPr>
            <a:picLocks noGrp="1" noChangeAspect="1"/>
          </p:cNvPicPr>
          <p:nvPr>
            <p:ph idx="1"/>
          </p:nvPr>
        </p:nvPicPr>
        <p:blipFill rotWithShape="1">
          <a:blip r:embed="rId2">
            <a:alphaModFix amt="35000"/>
          </a:blip>
          <a:srcRect t="12505" b="18288"/>
          <a:stretch/>
        </p:blipFill>
        <p:spPr>
          <a:xfrm>
            <a:off x="20" y="10"/>
            <a:ext cx="11292820" cy="6857990"/>
          </a:xfrm>
          <a:prstGeom prst="rect">
            <a:avLst/>
          </a:prstGeom>
        </p:spPr>
      </p:pic>
      <p:sp>
        <p:nvSpPr>
          <p:cNvPr id="5" name="Title 1">
            <a:extLst>
              <a:ext uri="{FF2B5EF4-FFF2-40B4-BE49-F238E27FC236}">
                <a16:creationId xmlns:a16="http://schemas.microsoft.com/office/drawing/2014/main" id="{C2AB1E02-4159-2736-201E-FC5D02921E9C}"/>
              </a:ext>
            </a:extLst>
          </p:cNvPr>
          <p:cNvSpPr txBox="1">
            <a:spLocks/>
          </p:cNvSpPr>
          <p:nvPr/>
        </p:nvSpPr>
        <p:spPr>
          <a:xfrm>
            <a:off x="1261872" y="365760"/>
            <a:ext cx="9692640" cy="132556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lIns="91440" tIns="45720" rIns="91440" bIns="45720" rtlCol="0" anchor="b">
            <a:norm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Tw Cen MT"/>
                <a:ea typeface="Tw Cen MT"/>
                <a:cs typeface="Tw Cen MT"/>
                <a:sym typeface="Tw Cen MT"/>
              </a:defRPr>
            </a:lvl9pPr>
          </a:lstStyle>
          <a:p>
            <a:pPr marL="0" marR="0" lvl="0" indent="0" defTabSz="914400" fontAlgn="auto">
              <a:spcBef>
                <a:spcPct val="0"/>
              </a:spcBef>
              <a:spcAft>
                <a:spcPts val="600"/>
              </a:spcAft>
              <a:buClrTx/>
              <a:buSzTx/>
              <a:tabLst/>
              <a:defRPr/>
            </a:pPr>
            <a:r>
              <a:rPr kumimoji="0" lang="en-US" sz="4800" b="1" i="0" u="none" strike="noStrike" cap="none" spc="-5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Tw Cen MT"/>
              </a:rPr>
              <a:t>Protected</a:t>
            </a:r>
            <a:r>
              <a:rPr kumimoji="0" lang="en-US" sz="4800" b="1" i="0" u="none" strike="noStrike" cap="none" spc="-50" normalizeH="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sym typeface="Tw Cen MT"/>
              </a:rPr>
              <a:t> </a:t>
            </a:r>
            <a:r>
              <a:rPr kumimoji="0" lang="en-US" sz="4800" b="1" i="0" u="none" strike="noStrike" cap="none" spc="-50" normalizeH="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Tw Cen MT"/>
              </a:rPr>
              <a:t>Concerted Activity</a:t>
            </a:r>
          </a:p>
        </p:txBody>
      </p:sp>
      <p:sp>
        <p:nvSpPr>
          <p:cNvPr id="6" name="TextBox 5">
            <a:extLst>
              <a:ext uri="{FF2B5EF4-FFF2-40B4-BE49-F238E27FC236}">
                <a16:creationId xmlns:a16="http://schemas.microsoft.com/office/drawing/2014/main" id="{54718383-08DC-1A2B-ABEB-8BACEF6CE475}"/>
              </a:ext>
            </a:extLst>
          </p:cNvPr>
          <p:cNvSpPr txBox="1"/>
          <p:nvPr/>
        </p:nvSpPr>
        <p:spPr>
          <a:xfrm>
            <a:off x="1261872" y="2005739"/>
            <a:ext cx="8595360" cy="4174398"/>
          </a:xfrm>
          <a:prstGeom prst="rect">
            <a:avLst/>
          </a:prstGeom>
        </p:spPr>
        <p:txBody>
          <a:bodyPr vert="horz" lIns="91440" tIns="45720" rIns="91440" bIns="45720" rtlCol="0">
            <a:normAutofit/>
          </a:bodyPr>
          <a:lstStyle/>
          <a:p>
            <a:pPr indent="-182880">
              <a:spcAft>
                <a:spcPts val="600"/>
              </a:spcAft>
              <a:buClr>
                <a:schemeClr val="accent1"/>
              </a:buClr>
            </a:pPr>
            <a:r>
              <a:rPr lang="en-US" sz="3600" dirty="0">
                <a:latin typeface="Calibri" panose="020F0502020204030204" pitchFamily="34" charset="0"/>
                <a:ea typeface="Calibri" panose="020F0502020204030204" pitchFamily="34" charset="0"/>
                <a:cs typeface="Calibri" panose="020F0502020204030204" pitchFamily="34" charset="0"/>
              </a:rPr>
              <a:t>Section 8(a)(1) of the NLRA prohibits employers from interfering with, restraining, or coercing employees who exercise their Section 7 rights, including the right to engage in protected concerted activities</a:t>
            </a:r>
            <a:r>
              <a:rPr lang="en-US" sz="2800" dirty="0">
                <a:latin typeface="Calibri" panose="020F0502020204030204" pitchFamily="34" charset="0"/>
                <a:ea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3094D057-BB7F-281F-4A29-9109D51799B8}"/>
              </a:ext>
            </a:extLst>
          </p:cNvPr>
          <p:cNvPicPr>
            <a:picLocks noChangeAspect="1"/>
          </p:cNvPicPr>
          <p:nvPr/>
        </p:nvPicPr>
        <p:blipFill>
          <a:blip r:embed="rId3"/>
          <a:stretch>
            <a:fillRect/>
          </a:stretch>
        </p:blipFill>
        <p:spPr>
          <a:xfrm>
            <a:off x="317238" y="6581802"/>
            <a:ext cx="1115665" cy="207282"/>
          </a:xfrm>
          <a:prstGeom prst="rect">
            <a:avLst/>
          </a:prstGeom>
        </p:spPr>
      </p:pic>
    </p:spTree>
    <p:extLst>
      <p:ext uri="{BB962C8B-B14F-4D97-AF65-F5344CB8AC3E}">
        <p14:creationId xmlns:p14="http://schemas.microsoft.com/office/powerpoint/2010/main" val="1987502140"/>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32096E79-F1FE-4B95-BB6F-7CEFD4E4E17F}"/>
              </a:ext>
            </a:extLst>
          </p:cNvPr>
          <p:cNvSpPr/>
          <p:nvPr/>
        </p:nvSpPr>
        <p:spPr>
          <a:xfrm>
            <a:off x="2782736" y="268361"/>
            <a:ext cx="6386512" cy="1568247"/>
          </a:xfrm>
          <a:prstGeom prst="roundRect">
            <a:avLst/>
          </a:prstGeom>
          <a:solidFill>
            <a:schemeClr val="tx1">
              <a:lumMod val="65000"/>
              <a:lumOff val="35000"/>
            </a:schemeClr>
          </a:solidFill>
          <a:ln>
            <a:solidFill>
              <a:srgbClr val="17357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ctr" defTabSz="685800" rtl="0" eaLnBrk="1" fontAlgn="auto" latinLnBrk="0" hangingPunct="0">
              <a:lnSpc>
                <a:spcPct val="90000"/>
              </a:lnSpc>
              <a:spcBef>
                <a:spcPts val="0"/>
              </a:spcBef>
              <a:spcAft>
                <a:spcPts val="60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Helvetica"/>
                <a:ea typeface="+mn-ea"/>
                <a:cs typeface="Helvetica"/>
                <a:sym typeface="Tw Cen MT"/>
              </a:rPr>
              <a:t> Employees’ right to act together to try to improve pay and working conditions, with or without a union. If employees are fired, suspended, or otherwise penalized for taking part in protected group activity, the National Labor Relations Board will fight to restore what was unlawfully taken away</a:t>
            </a:r>
          </a:p>
        </p:txBody>
      </p:sp>
      <p:sp>
        <p:nvSpPr>
          <p:cNvPr id="19" name="Rectangle: Rounded Corners 18">
            <a:extLst>
              <a:ext uri="{FF2B5EF4-FFF2-40B4-BE49-F238E27FC236}">
                <a16:creationId xmlns:a16="http://schemas.microsoft.com/office/drawing/2014/main" id="{D8551B93-4C0B-45ED-AA92-11556A8B2B3E}"/>
              </a:ext>
            </a:extLst>
          </p:cNvPr>
          <p:cNvSpPr/>
          <p:nvPr/>
        </p:nvSpPr>
        <p:spPr>
          <a:xfrm>
            <a:off x="2376201" y="2163577"/>
            <a:ext cx="7142943" cy="3333751"/>
          </a:xfrm>
          <a:prstGeom prst="roundRect">
            <a:avLst/>
          </a:prstGeom>
          <a:solidFill>
            <a:schemeClr val="tx1">
              <a:lumMod val="65000"/>
              <a:lumOff val="35000"/>
            </a:schemeClr>
          </a:solidFill>
          <a:ln>
            <a:solidFill>
              <a:srgbClr val="17357F"/>
            </a:solidFill>
          </a:ln>
        </p:spPr>
        <p:style>
          <a:lnRef idx="2">
            <a:schemeClr val="accent1">
              <a:shade val="50000"/>
            </a:schemeClr>
          </a:lnRef>
          <a:fillRef idx="1">
            <a:schemeClr val="accent1"/>
          </a:fillRef>
          <a:effectRef idx="0">
            <a:schemeClr val="accent1"/>
          </a:effectRef>
          <a:fontRef idx="minor">
            <a:schemeClr val="lt1"/>
          </a:fontRef>
        </p:style>
        <p:txBody>
          <a:bodyPr wrap="square" numCol="2" rtlCol="0" anchor="t">
            <a:normAutofit fontScale="92500" lnSpcReduction="20000"/>
          </a:bodyPr>
          <a:lstStyle/>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terms and conditions of employment</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pay discussions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strikes, work stoppage, walkouts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social media posts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racial and social justice discussions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buttons, pins, stickers, clothing</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criticizing company, managers, supervisors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insubordinate conduct</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postings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talking to government</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petitions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endPar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endParaRP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complaining to others about conditions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raising safety concerns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cameras and recordings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asking for raises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groups complaints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refusing to work due to conditions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profanity</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postings and signs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inside and outside work</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One-person social media posts</a:t>
            </a:r>
          </a:p>
          <a:p>
            <a:pPr marL="457200" marR="0" lvl="0" indent="-288925" algn="l" defTabSz="685800" rtl="0" eaLnBrk="1" fontAlgn="auto" latinLnBrk="0" hangingPunct="0">
              <a:lnSpc>
                <a:spcPct val="90000"/>
              </a:lnSpc>
              <a:spcBef>
                <a:spcPts val="0"/>
              </a:spcBef>
              <a:spcAft>
                <a:spcPts val="600"/>
              </a:spcAft>
              <a:buClrTx/>
              <a:buSzTx/>
              <a:buFont typeface="Arial" panose="020B0604020202020204" pitchFamily="34" charset="0"/>
              <a:buChar char="•"/>
              <a:tabLst/>
              <a:defRPr/>
            </a:pPr>
            <a:r>
              <a:rPr kumimoji="0" lang="en-US" sz="1500" b="0" i="0" u="none" strike="noStrike" kern="0" cap="none" spc="0" normalizeH="0" baseline="0" noProof="0" dirty="0">
                <a:ln>
                  <a:noFill/>
                </a:ln>
                <a:solidFill>
                  <a:srgbClr val="FFFFFF"/>
                </a:solidFill>
                <a:effectLst/>
                <a:uLnTx/>
                <a:uFillTx/>
                <a:latin typeface="Helvetica"/>
                <a:ea typeface="+mn-ea"/>
                <a:cs typeface="Helvetica"/>
                <a:sym typeface="Tw Cen MT"/>
              </a:rPr>
              <a:t>Covid 19 issues</a:t>
            </a:r>
          </a:p>
          <a:p>
            <a:pPr marL="168275" marR="0" lvl="0" indent="0" algn="l" defTabSz="685800" rtl="0" eaLnBrk="1" fontAlgn="auto" latinLnBrk="0" hangingPunct="0">
              <a:lnSpc>
                <a:spcPct val="90000"/>
              </a:lnSpc>
              <a:spcBef>
                <a:spcPts val="0"/>
              </a:spcBef>
              <a:spcAft>
                <a:spcPts val="600"/>
              </a:spcAft>
              <a:buClrTx/>
              <a:buSzTx/>
              <a:buFontTx/>
              <a:buNone/>
              <a:tabLst/>
              <a:defRPr/>
            </a:pPr>
            <a:endParaRPr kumimoji="0" lang="en-US" sz="800" b="0" i="0" u="none" strike="noStrike" kern="0" cap="none" spc="0" normalizeH="0" baseline="0" noProof="0" dirty="0">
              <a:ln>
                <a:noFill/>
              </a:ln>
              <a:solidFill>
                <a:srgbClr val="FFFFFF"/>
              </a:solidFill>
              <a:effectLst/>
              <a:uLnTx/>
              <a:uFillTx/>
              <a:latin typeface="Helvetica"/>
              <a:ea typeface="+mn-ea"/>
              <a:cs typeface="Helvetica"/>
              <a:sym typeface="Tw Cen MT"/>
            </a:endParaRPr>
          </a:p>
        </p:txBody>
      </p:sp>
      <p:sp>
        <p:nvSpPr>
          <p:cNvPr id="17" name="Title 16">
            <a:extLst>
              <a:ext uri="{FF2B5EF4-FFF2-40B4-BE49-F238E27FC236}">
                <a16:creationId xmlns:a16="http://schemas.microsoft.com/office/drawing/2014/main" id="{C9F993DA-CB3C-412A-8609-F6BB5B0CE38E}"/>
              </a:ext>
            </a:extLst>
          </p:cNvPr>
          <p:cNvSpPr>
            <a:spLocks noGrp="1"/>
          </p:cNvSpPr>
          <p:nvPr>
            <p:ph type="title"/>
          </p:nvPr>
        </p:nvSpPr>
        <p:spPr>
          <a:xfrm>
            <a:off x="3435789" y="4897753"/>
            <a:ext cx="5146918" cy="2547257"/>
          </a:xfrm>
          <a:noFill/>
        </p:spPr>
        <p:txBody>
          <a:bodyPr vert="horz" lIns="91440" tIns="45720" rIns="91440" bIns="45720" rtlCol="0" anchor="ctr">
            <a:normAutofit/>
          </a:bodyPr>
          <a:lstStyle/>
          <a:p>
            <a:pPr algn="ctr"/>
            <a:r>
              <a:rPr lang="en-US" sz="3600" kern="1200" dirty="0">
                <a:latin typeface="Calibri" panose="020F0502020204030204" pitchFamily="34" charset="0"/>
                <a:ea typeface="Calibri" panose="020F0502020204030204" pitchFamily="34" charset="0"/>
                <a:cs typeface="Calibri" panose="020F0502020204030204" pitchFamily="34" charset="0"/>
              </a:rPr>
              <a:t>Expanding Boundaries</a:t>
            </a:r>
          </a:p>
        </p:txBody>
      </p:sp>
      <p:pic>
        <p:nvPicPr>
          <p:cNvPr id="2" name="Picture 1">
            <a:extLst>
              <a:ext uri="{FF2B5EF4-FFF2-40B4-BE49-F238E27FC236}">
                <a16:creationId xmlns:a16="http://schemas.microsoft.com/office/drawing/2014/main" id="{45843F11-F1AF-DABB-3B9E-CDF5C71852D7}"/>
              </a:ext>
            </a:extLst>
          </p:cNvPr>
          <p:cNvPicPr>
            <a:picLocks noChangeAspect="1"/>
          </p:cNvPicPr>
          <p:nvPr/>
        </p:nvPicPr>
        <p:blipFill>
          <a:blip r:embed="rId3"/>
          <a:stretch>
            <a:fillRect/>
          </a:stretch>
        </p:blipFill>
        <p:spPr>
          <a:xfrm>
            <a:off x="329036" y="6587702"/>
            <a:ext cx="1115665" cy="207282"/>
          </a:xfrm>
          <a:prstGeom prst="rect">
            <a:avLst/>
          </a:prstGeom>
        </p:spPr>
      </p:pic>
    </p:spTree>
    <p:extLst>
      <p:ext uri="{BB962C8B-B14F-4D97-AF65-F5344CB8AC3E}">
        <p14:creationId xmlns:p14="http://schemas.microsoft.com/office/powerpoint/2010/main" val="2910009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B8A9D-A43E-196C-52A5-E37B07E74F6B}"/>
              </a:ext>
            </a:extLst>
          </p:cNvPr>
          <p:cNvSpPr>
            <a:spLocks noGrp="1"/>
          </p:cNvSpPr>
          <p:nvPr>
            <p:ph type="title"/>
          </p:nvPr>
        </p:nvSpPr>
        <p:spPr>
          <a:xfrm>
            <a:off x="876693" y="660111"/>
            <a:ext cx="4670667" cy="1616203"/>
          </a:xfrm>
        </p:spPr>
        <p:txBody>
          <a:bodyPr anchor="b">
            <a:normAutofit fontScale="90000"/>
          </a:bodyPr>
          <a:lstStyle/>
          <a:p>
            <a:r>
              <a:rPr lang="en-US" sz="4000" dirty="0">
                <a:latin typeface="+mn-lt"/>
              </a:rPr>
              <a:t>Protected Concerted Activity- Party of One?</a:t>
            </a:r>
          </a:p>
        </p:txBody>
      </p:sp>
      <p:sp>
        <p:nvSpPr>
          <p:cNvPr id="3" name="Content Placeholder 2">
            <a:extLst>
              <a:ext uri="{FF2B5EF4-FFF2-40B4-BE49-F238E27FC236}">
                <a16:creationId xmlns:a16="http://schemas.microsoft.com/office/drawing/2014/main" id="{818C7CB5-AE41-74A4-6FC5-77C555799C36}"/>
              </a:ext>
            </a:extLst>
          </p:cNvPr>
          <p:cNvSpPr>
            <a:spLocks noGrp="1"/>
          </p:cNvSpPr>
          <p:nvPr>
            <p:ph idx="1"/>
          </p:nvPr>
        </p:nvSpPr>
        <p:spPr>
          <a:xfrm>
            <a:off x="876693" y="2605567"/>
            <a:ext cx="4833227" cy="3789680"/>
          </a:xfrm>
        </p:spPr>
        <p:txBody>
          <a:bodyPr anchor="t">
            <a:normAutofit fontScale="92500" lnSpcReduction="10000"/>
          </a:bodyPr>
          <a:lstStyle/>
          <a:p>
            <a:pPr marL="0" indent="0">
              <a:buNone/>
            </a:pPr>
            <a:r>
              <a:rPr lang="en-US" sz="2200" i="1" dirty="0"/>
              <a:t>Miller Plastics (Aug. 31, 2023)</a:t>
            </a:r>
          </a:p>
          <a:p>
            <a:r>
              <a:rPr lang="en-US" sz="2200" b="0" i="0" dirty="0">
                <a:effectLst/>
                <a:latin typeface="Hurme Geometric Regular"/>
              </a:rPr>
              <a:t>The Board will consider the </a:t>
            </a:r>
            <a:r>
              <a:rPr lang="en-US" sz="2200" b="1" i="0" dirty="0">
                <a:effectLst/>
                <a:latin typeface="Hurme Geometric Regular"/>
              </a:rPr>
              <a:t>totality of the circumstances </a:t>
            </a:r>
            <a:r>
              <a:rPr lang="en-US" sz="2200" b="0" i="0" dirty="0">
                <a:effectLst/>
                <a:latin typeface="Hurme Geometric Regular"/>
              </a:rPr>
              <a:t>before and after an individual employee’s conduct to determine whether the conduct can be considered:</a:t>
            </a:r>
          </a:p>
          <a:p>
            <a:pPr lvl="1"/>
            <a:r>
              <a:rPr lang="en-US" sz="2200" b="0" i="0" dirty="0">
                <a:effectLst/>
                <a:latin typeface="Hurme Geometric Regular"/>
              </a:rPr>
              <a:t>an act to bring a group complaint to the attention of management, or</a:t>
            </a:r>
          </a:p>
          <a:p>
            <a:pPr lvl="1"/>
            <a:r>
              <a:rPr lang="en-US" sz="2200" b="0" i="0" dirty="0">
                <a:effectLst/>
                <a:latin typeface="Hurme Geometric Regular"/>
              </a:rPr>
              <a:t>to make an explicit or implicit call to group action</a:t>
            </a:r>
          </a:p>
          <a:p>
            <a:r>
              <a:rPr lang="en-US" sz="2200" b="0" i="0" dirty="0">
                <a:effectLst/>
                <a:latin typeface="Hurme Geometric Regular"/>
              </a:rPr>
              <a:t>Termination of individual employees engaging in such conduct violates the NLRA.</a:t>
            </a:r>
          </a:p>
          <a:p>
            <a:endParaRPr lang="en-US" sz="1400" i="1" dirty="0"/>
          </a:p>
        </p:txBody>
      </p:sp>
      <p:pic>
        <p:nvPicPr>
          <p:cNvPr id="5" name="Picture 4">
            <a:extLst>
              <a:ext uri="{FF2B5EF4-FFF2-40B4-BE49-F238E27FC236}">
                <a16:creationId xmlns:a16="http://schemas.microsoft.com/office/drawing/2014/main" id="{0403526B-38E8-D4EF-1102-BC5292BBAA85}"/>
              </a:ext>
            </a:extLst>
          </p:cNvPr>
          <p:cNvPicPr>
            <a:picLocks noChangeAspect="1"/>
          </p:cNvPicPr>
          <p:nvPr/>
        </p:nvPicPr>
        <p:blipFill>
          <a:blip r:embed="rId2"/>
          <a:stretch>
            <a:fillRect/>
          </a:stretch>
        </p:blipFill>
        <p:spPr>
          <a:xfrm>
            <a:off x="6738964" y="2626795"/>
            <a:ext cx="4638054" cy="2592701"/>
          </a:xfrm>
          <a:prstGeom prst="rect">
            <a:avLst/>
          </a:prstGeom>
        </p:spPr>
      </p:pic>
      <p:sp>
        <p:nvSpPr>
          <p:cNvPr id="4" name="Slide Number Placeholder 3">
            <a:extLst>
              <a:ext uri="{FF2B5EF4-FFF2-40B4-BE49-F238E27FC236}">
                <a16:creationId xmlns:a16="http://schemas.microsoft.com/office/drawing/2014/main" id="{13DDD1C7-B815-0A15-FA23-891A9FC39CF8}"/>
              </a:ext>
            </a:extLst>
          </p:cNvPr>
          <p:cNvSpPr>
            <a:spLocks noGrp="1"/>
          </p:cNvSpPr>
          <p:nvPr>
            <p:ph type="sldNum" sz="quarter" idx="12"/>
          </p:nvPr>
        </p:nvSpPr>
        <p:spPr>
          <a:xfrm>
            <a:off x="8610600" y="6356350"/>
            <a:ext cx="2743200" cy="365125"/>
          </a:xfrm>
        </p:spPr>
        <p:txBody>
          <a:bodyPr>
            <a:normAutofit/>
          </a:bodyPr>
          <a:lstStyle/>
          <a:p>
            <a:pPr>
              <a:spcAft>
                <a:spcPts val="600"/>
              </a:spcAft>
            </a:pPr>
            <a:fld id="{6113E31D-E2AB-40D1-8B51-AFA5AFEF393A}" type="slidenum">
              <a:rPr lang="en-US">
                <a:solidFill>
                  <a:schemeClr val="tx1">
                    <a:lumMod val="50000"/>
                    <a:lumOff val="50000"/>
                  </a:schemeClr>
                </a:solidFill>
              </a:rPr>
              <a:pPr>
                <a:spcAft>
                  <a:spcPts val="600"/>
                </a:spcAft>
              </a:pPr>
              <a:t>29</a:t>
            </a:fld>
            <a:endParaRPr lang="en-US">
              <a:solidFill>
                <a:schemeClr val="tx1">
                  <a:lumMod val="50000"/>
                  <a:lumOff val="50000"/>
                </a:schemeClr>
              </a:solidFill>
            </a:endParaRPr>
          </a:p>
        </p:txBody>
      </p:sp>
      <p:grpSp>
        <p:nvGrpSpPr>
          <p:cNvPr id="10" name="Group 9">
            <a:extLst>
              <a:ext uri="{FF2B5EF4-FFF2-40B4-BE49-F238E27FC236}">
                <a16:creationId xmlns:a16="http://schemas.microsoft.com/office/drawing/2014/main" id="{6258F736-B256-8039-9DC6-F4E49A5C5A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2068638" y="0"/>
            <a:ext cx="123362" cy="6858000"/>
            <a:chOff x="12068638" y="0"/>
            <a:chExt cx="123362" cy="6858000"/>
          </a:xfrm>
        </p:grpSpPr>
        <p:sp>
          <p:nvSpPr>
            <p:cNvPr id="11" name="Rectangle 10">
              <a:extLst>
                <a:ext uri="{FF2B5EF4-FFF2-40B4-BE49-F238E27FC236}">
                  <a16:creationId xmlns:a16="http://schemas.microsoft.com/office/drawing/2014/main" id="{10B4520A-996E-330C-99DA-69CA4D89E9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8FA945-E356-695F-18D6-CAD4EF34F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4973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717B63-1A4F-5C66-3CD0-DB82B0620937}"/>
              </a:ext>
            </a:extLst>
          </p:cNvPr>
          <p:cNvPicPr>
            <a:picLocks noChangeAspect="1"/>
          </p:cNvPicPr>
          <p:nvPr/>
        </p:nvPicPr>
        <p:blipFill rotWithShape="1">
          <a:blip r:embed="rId2">
            <a:alphaModFix amt="35000"/>
          </a:blip>
          <a:srcRect t="16398" b="22873"/>
          <a:stretch/>
        </p:blipFill>
        <p:spPr>
          <a:xfrm>
            <a:off x="20" y="10"/>
            <a:ext cx="11292820" cy="6857990"/>
          </a:xfrm>
          <a:prstGeom prst="rect">
            <a:avLst/>
          </a:prstGeom>
        </p:spPr>
      </p:pic>
      <p:sp>
        <p:nvSpPr>
          <p:cNvPr id="2" name="Title 1">
            <a:extLst>
              <a:ext uri="{FF2B5EF4-FFF2-40B4-BE49-F238E27FC236}">
                <a16:creationId xmlns:a16="http://schemas.microsoft.com/office/drawing/2014/main" id="{09C887AB-BA66-CFAA-6D56-DE10A49D160A}"/>
              </a:ext>
            </a:extLst>
          </p:cNvPr>
          <p:cNvSpPr>
            <a:spLocks noGrp="1"/>
          </p:cNvSpPr>
          <p:nvPr>
            <p:ph type="title"/>
          </p:nvPr>
        </p:nvSpPr>
        <p:spPr>
          <a:xfrm>
            <a:off x="1267821" y="-189336"/>
            <a:ext cx="9692640" cy="132556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NLRB</a:t>
            </a:r>
          </a:p>
        </p:txBody>
      </p:sp>
      <p:sp>
        <p:nvSpPr>
          <p:cNvPr id="3" name="Content Placeholder 2">
            <a:extLst>
              <a:ext uri="{FF2B5EF4-FFF2-40B4-BE49-F238E27FC236}">
                <a16:creationId xmlns:a16="http://schemas.microsoft.com/office/drawing/2014/main" id="{8D185D2D-35D4-ABF0-4CEE-A665289D03FA}"/>
              </a:ext>
            </a:extLst>
          </p:cNvPr>
          <p:cNvSpPr>
            <a:spLocks noGrp="1"/>
          </p:cNvSpPr>
          <p:nvPr>
            <p:ph idx="1"/>
          </p:nvPr>
        </p:nvSpPr>
        <p:spPr>
          <a:xfrm>
            <a:off x="1231539" y="822961"/>
            <a:ext cx="10525032" cy="6224374"/>
          </a:xfrm>
        </p:spPr>
        <p:txBody>
          <a:bodyPr>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What is the NLRB</a:t>
            </a:r>
          </a:p>
          <a:p>
            <a:pPr lvl="1"/>
            <a:r>
              <a:rPr lang="en-US" sz="2000" dirty="0">
                <a:latin typeface="Calibri" panose="020F0502020204030204" pitchFamily="34" charset="0"/>
                <a:ea typeface="Calibri" panose="020F0502020204030204" pitchFamily="34" charset="0"/>
                <a:cs typeface="Calibri" panose="020F0502020204030204" pitchFamily="34" charset="0"/>
              </a:rPr>
              <a:t>National Labor Relations Board</a:t>
            </a:r>
          </a:p>
          <a:p>
            <a:pPr lvl="1"/>
            <a:r>
              <a:rPr lang="en-US" sz="2000" dirty="0">
                <a:latin typeface="Calibri" panose="020F0502020204030204" pitchFamily="34" charset="0"/>
                <a:ea typeface="Calibri" panose="020F0502020204030204" pitchFamily="34" charset="0"/>
                <a:cs typeface="Calibri" panose="020F0502020204030204" pitchFamily="34" charset="0"/>
              </a:rPr>
              <a:t>Quasi-judicial body that decides cases and sets policies based on facts determined in administrative hearings by ALJs</a:t>
            </a:r>
          </a:p>
          <a:p>
            <a:pPr lvl="1"/>
            <a:r>
              <a:rPr lang="en-US" sz="2000" dirty="0">
                <a:latin typeface="Calibri" panose="020F0502020204030204" pitchFamily="34" charset="0"/>
                <a:ea typeface="Calibri" panose="020F0502020204030204" pitchFamily="34" charset="0"/>
                <a:cs typeface="Calibri" panose="020F0502020204030204" pitchFamily="34" charset="0"/>
              </a:rPr>
              <a:t>Operates through 26 Regional Offices- Overseen by Regional Directors (Bd appoints)</a:t>
            </a:r>
          </a:p>
          <a:p>
            <a:pPr lvl="2"/>
            <a:r>
              <a:rPr lang="en-US" dirty="0">
                <a:latin typeface="Calibri" panose="020F0502020204030204" pitchFamily="34" charset="0"/>
                <a:ea typeface="Calibri" panose="020F0502020204030204" pitchFamily="34" charset="0"/>
                <a:cs typeface="Calibri" panose="020F0502020204030204" pitchFamily="34" charset="0"/>
              </a:rPr>
              <a:t>Georgia is in Region 10- Atlanta, Birmingham, Nashville, Winston Salem</a:t>
            </a:r>
          </a:p>
          <a:p>
            <a:r>
              <a:rPr lang="en-US" sz="3200" dirty="0">
                <a:latin typeface="Calibri" panose="020F0502020204030204" pitchFamily="34" charset="0"/>
                <a:ea typeface="Calibri" panose="020F0502020204030204" pitchFamily="34" charset="0"/>
                <a:cs typeface="Calibri" panose="020F0502020204030204" pitchFamily="34" charset="0"/>
              </a:rPr>
              <a:t>How many members?</a:t>
            </a:r>
          </a:p>
          <a:p>
            <a:pPr lvl="1"/>
            <a:r>
              <a:rPr lang="en-US" sz="2000" dirty="0">
                <a:latin typeface="Calibri" panose="020F0502020204030204" pitchFamily="34" charset="0"/>
                <a:ea typeface="Calibri" panose="020F0502020204030204" pitchFamily="34" charset="0"/>
                <a:cs typeface="Calibri" panose="020F0502020204030204" pitchFamily="34" charset="0"/>
              </a:rPr>
              <a:t>5 members </a:t>
            </a:r>
          </a:p>
          <a:p>
            <a:pPr lvl="1"/>
            <a:r>
              <a:rPr lang="en-US" sz="2000" dirty="0">
                <a:latin typeface="Calibri" panose="020F0502020204030204" pitchFamily="34" charset="0"/>
                <a:ea typeface="Calibri" panose="020F0502020204030204" pitchFamily="34" charset="0"/>
                <a:cs typeface="Calibri" panose="020F0502020204030204" pitchFamily="34" charset="0"/>
              </a:rPr>
              <a:t>Staggered 5-year terms</a:t>
            </a:r>
          </a:p>
          <a:p>
            <a:pPr lvl="1"/>
            <a:r>
              <a:rPr lang="en-US" sz="2000" dirty="0">
                <a:latin typeface="Calibri" panose="020F0502020204030204" pitchFamily="34" charset="0"/>
                <a:ea typeface="Calibri" panose="020F0502020204030204" pitchFamily="34" charset="0"/>
                <a:cs typeface="Calibri" panose="020F0502020204030204" pitchFamily="34" charset="0"/>
              </a:rPr>
              <a:t>General Counsel- 4 </a:t>
            </a:r>
            <a:r>
              <a:rPr lang="en-US" sz="2000" dirty="0" err="1">
                <a:latin typeface="Calibri" panose="020F0502020204030204" pitchFamily="34" charset="0"/>
                <a:ea typeface="Calibri" panose="020F0502020204030204" pitchFamily="34" charset="0"/>
                <a:cs typeface="Calibri" panose="020F0502020204030204" pitchFamily="34" charset="0"/>
              </a:rPr>
              <a:t>yr</a:t>
            </a:r>
            <a:r>
              <a:rPr lang="en-US" sz="2000" dirty="0">
                <a:latin typeface="Calibri" panose="020F0502020204030204" pitchFamily="34" charset="0"/>
                <a:ea typeface="Calibri" panose="020F0502020204030204" pitchFamily="34" charset="0"/>
                <a:cs typeface="Calibri" panose="020F0502020204030204" pitchFamily="34" charset="0"/>
              </a:rPr>
              <a:t> term</a:t>
            </a:r>
          </a:p>
          <a:p>
            <a:r>
              <a:rPr lang="en-US" sz="3200" dirty="0">
                <a:latin typeface="Calibri" panose="020F0502020204030204" pitchFamily="34" charset="0"/>
                <a:ea typeface="Calibri" panose="020F0502020204030204" pitchFamily="34" charset="0"/>
                <a:cs typeface="Calibri" panose="020F0502020204030204" pitchFamily="34" charset="0"/>
              </a:rPr>
              <a:t>How do they get there?</a:t>
            </a:r>
          </a:p>
          <a:p>
            <a:pPr lvl="1"/>
            <a:r>
              <a:rPr lang="en-US" sz="2000" dirty="0">
                <a:latin typeface="Calibri" panose="020F0502020204030204" pitchFamily="34" charset="0"/>
                <a:ea typeface="Calibri" panose="020F0502020204030204" pitchFamily="34" charset="0"/>
                <a:cs typeface="Calibri" panose="020F0502020204030204" pitchFamily="34" charset="0"/>
              </a:rPr>
              <a:t>Presidential appointment with consent by Senate</a:t>
            </a:r>
          </a:p>
          <a:p>
            <a:pPr lvl="2"/>
            <a:r>
              <a:rPr lang="en-US" dirty="0">
                <a:latin typeface="Calibri" panose="020F0502020204030204" pitchFamily="34" charset="0"/>
                <a:ea typeface="Calibri" panose="020F0502020204030204" pitchFamily="34" charset="0"/>
                <a:cs typeface="Calibri" panose="020F0502020204030204" pitchFamily="34" charset="0"/>
              </a:rPr>
              <a:t>3 by party in office (</a:t>
            </a:r>
            <a:r>
              <a:rPr lang="en-US" dirty="0" err="1">
                <a:latin typeface="Calibri" panose="020F0502020204030204" pitchFamily="34" charset="0"/>
                <a:ea typeface="Calibri" panose="020F0502020204030204" pitchFamily="34" charset="0"/>
                <a:cs typeface="Calibri" panose="020F0502020204030204" pitchFamily="34" charset="0"/>
              </a:rPr>
              <a:t>McFerran</a:t>
            </a:r>
            <a:r>
              <a:rPr lang="en-US" dirty="0">
                <a:latin typeface="Calibri" panose="020F0502020204030204" pitchFamily="34" charset="0"/>
                <a:ea typeface="Calibri" panose="020F0502020204030204" pitchFamily="34" charset="0"/>
                <a:cs typeface="Calibri" panose="020F0502020204030204" pitchFamily="34" charset="0"/>
              </a:rPr>
              <a:t>, Wilcox, Prouty)</a:t>
            </a:r>
          </a:p>
          <a:p>
            <a:pPr lvl="3"/>
            <a:r>
              <a:rPr lang="en-US" sz="2000" dirty="0">
                <a:latin typeface="Calibri" panose="020F0502020204030204" pitchFamily="34" charset="0"/>
                <a:ea typeface="Calibri" panose="020F0502020204030204" pitchFamily="34" charset="0"/>
                <a:cs typeface="Calibri" panose="020F0502020204030204" pitchFamily="34" charset="0"/>
              </a:rPr>
              <a:t>Backgrounds in unions or representing unions</a:t>
            </a:r>
          </a:p>
          <a:p>
            <a:pPr lvl="2"/>
            <a:r>
              <a:rPr lang="en-US" dirty="0">
                <a:latin typeface="Calibri" panose="020F0502020204030204" pitchFamily="34" charset="0"/>
                <a:ea typeface="Calibri" panose="020F0502020204030204" pitchFamily="34" charset="0"/>
                <a:cs typeface="Calibri" panose="020F0502020204030204" pitchFamily="34" charset="0"/>
              </a:rPr>
              <a:t>2 by minority party (Kaplan, VACANT-Ring term expired 12/22)</a:t>
            </a:r>
          </a:p>
          <a:p>
            <a:pPr lvl="3"/>
            <a:r>
              <a:rPr lang="en-US" sz="2000" dirty="0">
                <a:latin typeface="Calibri" panose="020F0502020204030204" pitchFamily="34" charset="0"/>
                <a:ea typeface="Calibri" panose="020F0502020204030204" pitchFamily="34" charset="0"/>
                <a:cs typeface="Calibri" panose="020F0502020204030204" pitchFamily="34" charset="0"/>
              </a:rPr>
              <a:t>Backgrounds representing management</a:t>
            </a:r>
          </a:p>
          <a:p>
            <a:endParaRPr lang="en-US" sz="1400" dirty="0">
              <a:solidFill>
                <a:schemeClr val="bg1"/>
              </a:solidFill>
            </a:endParaRPr>
          </a:p>
        </p:txBody>
      </p:sp>
      <p:pic>
        <p:nvPicPr>
          <p:cNvPr id="5" name="Picture 4">
            <a:extLst>
              <a:ext uri="{FF2B5EF4-FFF2-40B4-BE49-F238E27FC236}">
                <a16:creationId xmlns:a16="http://schemas.microsoft.com/office/drawing/2014/main" id="{CA6F1791-A5C5-6F78-12E3-5A513002AAE1}"/>
              </a:ext>
            </a:extLst>
          </p:cNvPr>
          <p:cNvPicPr>
            <a:picLocks noChangeAspect="1"/>
          </p:cNvPicPr>
          <p:nvPr/>
        </p:nvPicPr>
        <p:blipFill>
          <a:blip r:embed="rId3"/>
          <a:stretch>
            <a:fillRect/>
          </a:stretch>
        </p:blipFill>
        <p:spPr>
          <a:xfrm>
            <a:off x="252346" y="6593601"/>
            <a:ext cx="1115665" cy="207282"/>
          </a:xfrm>
          <a:prstGeom prst="rect">
            <a:avLst/>
          </a:prstGeom>
        </p:spPr>
      </p:pic>
    </p:spTree>
    <p:extLst>
      <p:ext uri="{BB962C8B-B14F-4D97-AF65-F5344CB8AC3E}">
        <p14:creationId xmlns:p14="http://schemas.microsoft.com/office/powerpoint/2010/main" val="31931598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fade">
                                      <p:cBhvr>
                                        <p:cTn id="24" dur="500"/>
                                        <p:tgtEl>
                                          <p:spTgt spid="3">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fade">
                                      <p:cBhvr>
                                        <p:cTn id="41" dur="500"/>
                                        <p:tgtEl>
                                          <p:spTgt spid="3">
                                            <p:txEl>
                                              <p:pRg st="13" end="13"/>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3">
                                            <p:txEl>
                                              <p:pRg st="14" end="14"/>
                                            </p:txEl>
                                          </p:spTgt>
                                        </p:tgtEl>
                                        <p:attrNameLst>
                                          <p:attrName>style.visibility</p:attrName>
                                        </p:attrNameLst>
                                      </p:cBhvr>
                                      <p:to>
                                        <p:strVal val="visible"/>
                                      </p:to>
                                    </p:set>
                                    <p:animEffect transition="in" filter="fade">
                                      <p:cBhvr>
                                        <p:cTn id="44"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2A9E-5788-9444-8CBF-7D934391C27D}"/>
              </a:ext>
            </a:extLst>
          </p:cNvPr>
          <p:cNvSpPr>
            <a:spLocks noGrp="1"/>
          </p:cNvSpPr>
          <p:nvPr>
            <p:ph type="title"/>
          </p:nvPr>
        </p:nvSpPr>
        <p:spPr>
          <a:xfrm>
            <a:off x="5181601" y="623371"/>
            <a:ext cx="6368142" cy="1450757"/>
          </a:xfrm>
        </p:spPr>
        <p:txBody>
          <a:bodyPr vert="horz" lIns="91440" tIns="45720" rIns="91440" bIns="45720" rtlCol="0" anchor="b">
            <a:normAutofit/>
          </a:bodyPr>
          <a:lstStyle/>
          <a:p>
            <a:pPr defTabSz="914400"/>
            <a:r>
              <a:rPr lang="en-US" sz="4800" kern="1200" spc="-50" baseline="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MCLAREN MACOMB HOSPITAL DECISION</a:t>
            </a:r>
          </a:p>
        </p:txBody>
      </p:sp>
      <p:pic>
        <p:nvPicPr>
          <p:cNvPr id="3074" name="Picture 2" descr="McLaren Macomb to Build $25M Medical Center in Clinton Township - DBusiness  Magazine">
            <a:extLst>
              <a:ext uri="{FF2B5EF4-FFF2-40B4-BE49-F238E27FC236}">
                <a16:creationId xmlns:a16="http://schemas.microsoft.com/office/drawing/2014/main" id="{0CDF400F-C1F7-E013-ACF5-FE48739150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305" r="28474" b="1"/>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1A803FD-2D8D-5FA0-CD43-414A0F61659D}"/>
              </a:ext>
            </a:extLst>
          </p:cNvPr>
          <p:cNvSpPr>
            <a:spLocks noGrp="1"/>
          </p:cNvSpPr>
          <p:nvPr>
            <p:ph idx="1"/>
          </p:nvPr>
        </p:nvSpPr>
        <p:spPr>
          <a:xfrm>
            <a:off x="5181601" y="2374919"/>
            <a:ext cx="6368142" cy="3670180"/>
          </a:xfrm>
        </p:spPr>
        <p:txBody>
          <a:bodyPr vert="horz" lIns="0" tIns="45720" rIns="0" bIns="45720" rtlCol="0">
            <a:noAutofit/>
          </a:bodyPr>
          <a:lstStyle/>
          <a:p>
            <a:pPr marL="466725" indent="-401638" defTabSz="914400">
              <a:buFont typeface="Calibri" panose="020F0502020204030204" pitchFamily="34" charset="0"/>
              <a:buAutoNum type="arabicPeriod"/>
            </a:pPr>
            <a:r>
              <a:rPr lang="en-US" sz="2400" b="1" dirty="0">
                <a:highlight>
                  <a:srgbClr val="FFFF00"/>
                </a:highlight>
                <a:latin typeface="Calibri" panose="020F0502020204030204" pitchFamily="34" charset="0"/>
                <a:ea typeface="Calibri" panose="020F0502020204030204" pitchFamily="34" charset="0"/>
                <a:cs typeface="Calibri" panose="020F0502020204030204" pitchFamily="34" charset="0"/>
              </a:rPr>
              <a:t>Mere offer</a:t>
            </a:r>
            <a:r>
              <a:rPr lang="en-US" sz="2400" b="1" dirty="0">
                <a:latin typeface="Calibri" panose="020F0502020204030204" pitchFamily="34" charset="0"/>
                <a:ea typeface="Calibri" panose="020F0502020204030204" pitchFamily="34" charset="0"/>
                <a:cs typeface="Calibri" panose="020F0502020204030204" pitchFamily="34" charset="0"/>
              </a:rPr>
              <a:t> violates 8(a)(1)</a:t>
            </a:r>
          </a:p>
          <a:p>
            <a:pPr marL="686176" lvl="1" indent="-401638" defTabSz="914400"/>
            <a:r>
              <a:rPr lang="en-US" sz="1800" b="1" dirty="0">
                <a:latin typeface="Calibri" panose="020F0502020204030204" pitchFamily="34" charset="0"/>
                <a:ea typeface="Calibri" panose="020F0502020204030204" pitchFamily="34" charset="0"/>
                <a:cs typeface="Calibri" panose="020F0502020204030204" pitchFamily="34" charset="0"/>
              </a:rPr>
              <a:t>Confidentiality, nondisclosure and non-disparagement provisions in severance agreement</a:t>
            </a:r>
          </a:p>
          <a:p>
            <a:pPr marL="686176" lvl="1" indent="-401638" defTabSz="914400"/>
            <a:r>
              <a:rPr lang="en-US" sz="1800" b="1" dirty="0">
                <a:latin typeface="Calibri" panose="020F0502020204030204" pitchFamily="34" charset="0"/>
                <a:ea typeface="Calibri" panose="020F0502020204030204" pitchFamily="34" charset="0"/>
                <a:cs typeface="Calibri" panose="020F0502020204030204" pitchFamily="34" charset="0"/>
              </a:rPr>
              <a:t>Ability to discuss terms of these agreements necessary for Section 7 rights of signer and coworkers</a:t>
            </a:r>
          </a:p>
          <a:p>
            <a:pPr marL="466725" indent="-401638" defTabSz="914400">
              <a:buFont typeface="Calibri" panose="020F0502020204030204" pitchFamily="34" charset="0"/>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Will be appealed; in the meantime</a:t>
            </a:r>
          </a:p>
          <a:p>
            <a:pPr marL="759333" lvl="1" indent="-401638" defTabSz="914400"/>
            <a:r>
              <a:rPr lang="en-US" sz="1800" b="1" dirty="0">
                <a:latin typeface="Calibri" panose="020F0502020204030204" pitchFamily="34" charset="0"/>
                <a:ea typeface="Calibri" panose="020F0502020204030204" pitchFamily="34" charset="0"/>
                <a:cs typeface="Calibri" panose="020F0502020204030204" pitchFamily="34" charset="0"/>
              </a:rPr>
              <a:t>Review severance language carefully with counsel; narrowly tailor</a:t>
            </a:r>
          </a:p>
          <a:p>
            <a:pPr marL="759333" lvl="1" indent="-401638" defTabSz="914400"/>
            <a:r>
              <a:rPr lang="en-US" sz="1800" b="1" dirty="0">
                <a:latin typeface="Calibri" panose="020F0502020204030204" pitchFamily="34" charset="0"/>
                <a:ea typeface="Calibri" panose="020F0502020204030204" pitchFamily="34" charset="0"/>
                <a:cs typeface="Calibri" panose="020F0502020204030204" pitchFamily="34" charset="0"/>
              </a:rPr>
              <a:t>How important to each settlement?</a:t>
            </a:r>
          </a:p>
          <a:p>
            <a:pPr marL="759333" lvl="1" indent="-401638" defTabSz="914400"/>
            <a:r>
              <a:rPr lang="en-US" sz="1800" b="1" dirty="0">
                <a:latin typeface="Calibri" panose="020F0502020204030204" pitchFamily="34" charset="0"/>
                <a:ea typeface="Calibri" panose="020F0502020204030204" pitchFamily="34" charset="0"/>
                <a:cs typeface="Calibri" panose="020F0502020204030204" pitchFamily="34" charset="0"/>
              </a:rPr>
              <a:t>Disclaim Section 7 impact; severability</a:t>
            </a:r>
          </a:p>
          <a:p>
            <a:pPr marL="539882" indent="-401638" defTabSz="914400">
              <a:buFont typeface="Calibri" panose="020F0502020204030204" pitchFamily="34" charset="0"/>
              <a:buAutoNum type="arabicPeriod"/>
            </a:pPr>
            <a:r>
              <a:rPr lang="en-US" sz="2400" b="1" dirty="0">
                <a:latin typeface="Calibri" panose="020F0502020204030204" pitchFamily="34" charset="0"/>
                <a:ea typeface="Calibri" panose="020F0502020204030204" pitchFamily="34" charset="0"/>
                <a:cs typeface="Calibri" panose="020F0502020204030204" pitchFamily="34" charset="0"/>
              </a:rPr>
              <a:t>What about right to refrain? (SPOILER: not mentioned)</a:t>
            </a:r>
          </a:p>
        </p:txBody>
      </p:sp>
    </p:spTree>
    <p:extLst>
      <p:ext uri="{BB962C8B-B14F-4D97-AF65-F5344CB8AC3E}">
        <p14:creationId xmlns:p14="http://schemas.microsoft.com/office/powerpoint/2010/main" val="3267796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A516-4DDA-DBB9-0B54-0993B768BCC9}"/>
              </a:ext>
            </a:extLst>
          </p:cNvPr>
          <p:cNvSpPr>
            <a:spLocks noGrp="1"/>
          </p:cNvSpPr>
          <p:nvPr>
            <p:ph type="title"/>
          </p:nvPr>
        </p:nvSpPr>
        <p:spPr>
          <a:xfrm>
            <a:off x="5863722" y="373665"/>
            <a:ext cx="5259707" cy="1325563"/>
          </a:xfrm>
        </p:spPr>
        <p:txBody>
          <a:bodyPr>
            <a:normAutofit/>
          </a:bodyPr>
          <a:lstStyle/>
          <a:p>
            <a:r>
              <a:rPr lang="en-US" sz="2400" kern="0" spc="-5" dirty="0">
                <a:effectLst/>
                <a:latin typeface="Calibri" panose="020F0502020204030204" pitchFamily="34" charset="0"/>
                <a:ea typeface="Arial" panose="020B0604020202020204" pitchFamily="34" charset="0"/>
                <a:cs typeface="Calibri" panose="020F0502020204030204" pitchFamily="34" charset="0"/>
              </a:rPr>
              <a:t>Confidentiality</a:t>
            </a:r>
            <a:r>
              <a:rPr lang="en-US" sz="2400" kern="0" spc="-50" dirty="0">
                <a:effectLst/>
                <a:latin typeface="Calibri" panose="020F0502020204030204" pitchFamily="34" charset="0"/>
                <a:ea typeface="Arial" panose="020B0604020202020204" pitchFamily="34" charset="0"/>
                <a:cs typeface="Calibri" panose="020F0502020204030204" pitchFamily="34" charset="0"/>
              </a:rPr>
              <a:t> Provisions- Severance and Settlement Agreements</a:t>
            </a:r>
            <a:br>
              <a:rPr lang="en-US" sz="2400" kern="0" spc="-5" dirty="0">
                <a:effectLst/>
                <a:latin typeface="Calibri" panose="020F0502020204030204" pitchFamily="34" charset="0"/>
                <a:ea typeface="Arial" panose="020B060402020202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9A9A870-6BE5-6E26-77D4-45061B0CE31B}"/>
              </a:ext>
            </a:extLst>
          </p:cNvPr>
          <p:cNvSpPr>
            <a:spLocks noGrp="1"/>
          </p:cNvSpPr>
          <p:nvPr>
            <p:ph idx="1"/>
          </p:nvPr>
        </p:nvSpPr>
        <p:spPr>
          <a:xfrm>
            <a:off x="5860777" y="1488579"/>
            <a:ext cx="5764225" cy="5268991"/>
          </a:xfrm>
        </p:spPr>
        <p:txBody>
          <a:bodyPr anchor="t">
            <a:normAutofit/>
          </a:bodyPr>
          <a:lstStyle/>
          <a:p>
            <a:pPr marL="0" indent="-99505">
              <a:buClr>
                <a:srgbClr val="F3C243"/>
              </a:buClr>
              <a:buNone/>
            </a:pPr>
            <a:r>
              <a:rPr lang="en-US" sz="2000" i="1" dirty="0">
                <a:latin typeface="Calibri Light" panose="020F0302020204030204" pitchFamily="34" charset="0"/>
                <a:ea typeface="Calibri Light" panose="020F0302020204030204" pitchFamily="34" charset="0"/>
                <a:cs typeface="Calibri Light" panose="020F0302020204030204" pitchFamily="34" charset="0"/>
              </a:rPr>
              <a:t>GC Memo GC-23-05 (March 22, 2023)</a:t>
            </a:r>
          </a:p>
          <a:p>
            <a:pPr marL="466725" indent="-401638">
              <a:buClr>
                <a:srgbClr val="F3C243"/>
              </a:buClr>
              <a:buFont typeface="+mj-lt"/>
              <a:buAutoNum type="arabicPeriod"/>
            </a:pPr>
            <a:r>
              <a:rPr lang="en-US" sz="1800" i="1" dirty="0">
                <a:latin typeface="Calibri Light" panose="020F0302020204030204" pitchFamily="34" charset="0"/>
                <a:ea typeface="Calibri Light" panose="020F0302020204030204" pitchFamily="34" charset="0"/>
                <a:cs typeface="Calibri Light" panose="020F0302020204030204" pitchFamily="34" charset="0"/>
              </a:rPr>
              <a:t>McLaren Macomb </a:t>
            </a:r>
            <a:r>
              <a:rPr lang="en-US" sz="1800" dirty="0">
                <a:latin typeface="Calibri Light" panose="020F0302020204030204" pitchFamily="34" charset="0"/>
                <a:ea typeface="Calibri Light" panose="020F0302020204030204" pitchFamily="34" charset="0"/>
                <a:cs typeface="Calibri Light" panose="020F0302020204030204" pitchFamily="34" charset="0"/>
              </a:rPr>
              <a:t>applies </a:t>
            </a:r>
            <a:r>
              <a:rPr lang="en-US" sz="1800" b="1" dirty="0">
                <a:latin typeface="Calibri Light" panose="020F0302020204030204" pitchFamily="34" charset="0"/>
                <a:ea typeface="Calibri Light" panose="020F0302020204030204" pitchFamily="34" charset="0"/>
                <a:cs typeface="Calibri Light" panose="020F0302020204030204" pitchFamily="34" charset="0"/>
              </a:rPr>
              <a:t>retroactively</a:t>
            </a:r>
          </a:p>
          <a:p>
            <a:pPr marL="570288" lvl="1" indent="-285750">
              <a:buClr>
                <a:srgbClr val="F3C243"/>
              </a:buClr>
            </a:pPr>
            <a:r>
              <a:rPr lang="en-US" sz="1800" dirty="0">
                <a:latin typeface="Calibri Light" panose="020F0302020204030204" pitchFamily="34" charset="0"/>
                <a:ea typeface="Calibri Light" panose="020F0302020204030204" pitchFamily="34" charset="0"/>
                <a:cs typeface="Calibri Light" panose="020F0302020204030204" pitchFamily="34" charset="0"/>
              </a:rPr>
              <a:t>Applies to any offer of an agreement including confidentiality, non-disclosure or non-disparagement provisions within prior 6 months</a:t>
            </a:r>
          </a:p>
          <a:p>
            <a:pPr marL="570288" lvl="1" indent="-285750">
              <a:buClr>
                <a:srgbClr val="F3C243"/>
              </a:buClr>
            </a:pPr>
            <a:r>
              <a:rPr lang="en-US" sz="1800" dirty="0">
                <a:latin typeface="Calibri Light" panose="020F0302020204030204" pitchFamily="34" charset="0"/>
                <a:ea typeface="Calibri Light" panose="020F0302020204030204" pitchFamily="34" charset="0"/>
                <a:cs typeface="Calibri Light" panose="020F0302020204030204" pitchFamily="34" charset="0"/>
              </a:rPr>
              <a:t>Applies to any enforcement of severance agreement within prior 6 months (even if entered more than 6 months prior)</a:t>
            </a:r>
          </a:p>
          <a:p>
            <a:pPr marL="570288" lvl="1" indent="-285750">
              <a:buClr>
                <a:srgbClr val="F3C243"/>
              </a:buClr>
            </a:pPr>
            <a:r>
              <a:rPr lang="en-US" sz="1800" dirty="0">
                <a:latin typeface="Calibri Light" panose="020F0302020204030204" pitchFamily="34" charset="0"/>
                <a:ea typeface="Calibri Light" panose="020F0302020204030204" pitchFamily="34" charset="0"/>
                <a:cs typeface="Calibri Light" panose="020F0302020204030204" pitchFamily="34" charset="0"/>
              </a:rPr>
              <a:t>Effectively outlaws ALL confidentiality, non-disclosure or non-disparagement provisions no matter when entered</a:t>
            </a:r>
          </a:p>
          <a:p>
            <a:pPr marL="407987" indent="-342900">
              <a:buClr>
                <a:srgbClr val="F3C243"/>
              </a:buClr>
              <a:buFont typeface="+mj-lt"/>
              <a:buAutoNum type="arabicPeriod"/>
            </a:pPr>
            <a:r>
              <a:rPr lang="en-US" sz="1800" dirty="0">
                <a:latin typeface="Calibri Light" panose="020F0302020204030204" pitchFamily="34" charset="0"/>
                <a:ea typeface="Calibri Light" panose="020F0302020204030204" pitchFamily="34" charset="0"/>
                <a:cs typeface="Calibri Light" panose="020F0302020204030204" pitchFamily="34" charset="0"/>
              </a:rPr>
              <a:t>Applies to severance agreements with 2(11) supervisors, if supervisor claims reason for termination includes refusal to engage in an unfair labor practice</a:t>
            </a:r>
          </a:p>
          <a:p>
            <a:pPr marL="0" indent="0">
              <a:buClr>
                <a:srgbClr val="F3C243"/>
              </a:buClr>
              <a:buNone/>
            </a:pPr>
            <a:endParaRPr lang="en-US" sz="2200" dirty="0"/>
          </a:p>
        </p:txBody>
      </p:sp>
      <p:pic>
        <p:nvPicPr>
          <p:cNvPr id="4" name="Picture 3" descr="A person holding the hands to the face&#10;&#10;Description automatically generated with medium confidence">
            <a:extLst>
              <a:ext uri="{FF2B5EF4-FFF2-40B4-BE49-F238E27FC236}">
                <a16:creationId xmlns:a16="http://schemas.microsoft.com/office/drawing/2014/main" id="{083A282E-2AB7-E25F-C106-FA6331C03DE0}"/>
              </a:ext>
            </a:extLst>
          </p:cNvPr>
          <p:cNvPicPr>
            <a:picLocks noChangeAspect="1"/>
          </p:cNvPicPr>
          <p:nvPr/>
        </p:nvPicPr>
        <p:blipFill rotWithShape="1">
          <a:blip r:embed="rId2"/>
          <a:srcRect l="9763" r="12012" b="-2"/>
          <a:stretch/>
        </p:blipFill>
        <p:spPr>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pic>
        <p:nvPicPr>
          <p:cNvPr id="5" name="Picture 4">
            <a:extLst>
              <a:ext uri="{FF2B5EF4-FFF2-40B4-BE49-F238E27FC236}">
                <a16:creationId xmlns:a16="http://schemas.microsoft.com/office/drawing/2014/main" id="{96D14A69-A038-C0B5-EBA2-6AB99AF21FB4}"/>
              </a:ext>
            </a:extLst>
          </p:cNvPr>
          <p:cNvPicPr>
            <a:picLocks noChangeAspect="1"/>
          </p:cNvPicPr>
          <p:nvPr/>
        </p:nvPicPr>
        <p:blipFill>
          <a:blip r:embed="rId3"/>
          <a:stretch>
            <a:fillRect/>
          </a:stretch>
        </p:blipFill>
        <p:spPr>
          <a:xfrm>
            <a:off x="187452" y="6891814"/>
            <a:ext cx="1115665" cy="207282"/>
          </a:xfrm>
          <a:prstGeom prst="rect">
            <a:avLst/>
          </a:prstGeom>
        </p:spPr>
      </p:pic>
    </p:spTree>
    <p:extLst>
      <p:ext uri="{BB962C8B-B14F-4D97-AF65-F5344CB8AC3E}">
        <p14:creationId xmlns:p14="http://schemas.microsoft.com/office/powerpoint/2010/main" val="1426635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FC286-0156-5162-50D7-094C1EB6DB61}"/>
              </a:ext>
            </a:extLst>
          </p:cNvPr>
          <p:cNvSpPr>
            <a:spLocks noGrp="1"/>
          </p:cNvSpPr>
          <p:nvPr>
            <p:ph type="title"/>
          </p:nvPr>
        </p:nvSpPr>
        <p:spPr>
          <a:xfrm>
            <a:off x="668740" y="641063"/>
            <a:ext cx="3525938" cy="5572924"/>
          </a:xfrm>
        </p:spPr>
        <p:txBody>
          <a:bodyPr anchor="t">
            <a:normAutofit/>
          </a:bodyPr>
          <a:lstStyle/>
          <a:p>
            <a:r>
              <a:rPr lang="en-US" dirty="0">
                <a:latin typeface="Calibri" panose="020F0502020204030204" pitchFamily="34" charset="0"/>
                <a:ea typeface="Calibri" panose="020F0502020204030204" pitchFamily="34" charset="0"/>
                <a:cs typeface="Calibri" panose="020F0502020204030204" pitchFamily="34" charset="0"/>
              </a:rPr>
              <a:t>Discussions of Racism, Social Issues in Workplace</a:t>
            </a:r>
          </a:p>
        </p:txBody>
      </p:sp>
      <p:sp>
        <p:nvSpPr>
          <p:cNvPr id="3" name="Content Placeholder 2">
            <a:extLst>
              <a:ext uri="{FF2B5EF4-FFF2-40B4-BE49-F238E27FC236}">
                <a16:creationId xmlns:a16="http://schemas.microsoft.com/office/drawing/2014/main" id="{AA14DAE5-B5CB-FB08-C4C2-9294968E4219}"/>
              </a:ext>
            </a:extLst>
          </p:cNvPr>
          <p:cNvSpPr>
            <a:spLocks noGrp="1"/>
          </p:cNvSpPr>
          <p:nvPr>
            <p:ph idx="1"/>
          </p:nvPr>
        </p:nvSpPr>
        <p:spPr>
          <a:xfrm>
            <a:off x="5048240" y="641063"/>
            <a:ext cx="6825897" cy="5263977"/>
          </a:xfrm>
        </p:spPr>
        <p:txBody>
          <a:bodyPr>
            <a:normAutofit/>
          </a:bodyPr>
          <a:lstStyle/>
          <a:p>
            <a:pPr marL="0" indent="0">
              <a:buNone/>
            </a:pPr>
            <a:r>
              <a:rPr lang="en-US" sz="2000" i="1" dirty="0">
                <a:latin typeface="Calibri" panose="020F0502020204030204" pitchFamily="34" charset="0"/>
                <a:ea typeface="Calibri" panose="020F0502020204030204" pitchFamily="34" charset="0"/>
                <a:cs typeface="Calibri" panose="020F0502020204030204" pitchFamily="34" charset="0"/>
              </a:rPr>
              <a:t>GC Advice Memo </a:t>
            </a:r>
            <a:r>
              <a:rPr lang="en-US" sz="2000" dirty="0">
                <a:latin typeface="Calibri" panose="020F0502020204030204" pitchFamily="34" charset="0"/>
                <a:ea typeface="Calibri" panose="020F0502020204030204" pitchFamily="34" charset="0"/>
                <a:cs typeface="Calibri" panose="020F0502020204030204" pitchFamily="34" charset="0"/>
              </a:rPr>
              <a:t>issued February 27, 2023</a:t>
            </a:r>
          </a:p>
          <a:p>
            <a:r>
              <a:rPr lang="en-US" sz="2400" dirty="0">
                <a:latin typeface="Calibri" panose="020F0502020204030204" pitchFamily="34" charset="0"/>
                <a:ea typeface="Calibri" panose="020F0502020204030204" pitchFamily="34" charset="0"/>
                <a:cs typeface="Calibri" panose="020F0502020204030204" pitchFamily="34" charset="0"/>
              </a:rPr>
              <a:t>E</a:t>
            </a:r>
            <a:r>
              <a:rPr lang="en-US" sz="2400" b="0" i="0" dirty="0">
                <a:effectLst/>
                <a:latin typeface="Calibri" panose="020F0502020204030204" pitchFamily="34" charset="0"/>
                <a:ea typeface="Calibri" panose="020F0502020204030204" pitchFamily="34" charset="0"/>
                <a:cs typeface="Calibri" panose="020F0502020204030204" pitchFamily="34" charset="0"/>
              </a:rPr>
              <a:t>mployee discussions of certain "vital categories of workplace life," such as racial issues, may render the discussions inherently concerted (and therefore protected under the NLRA) even if group action is not yet contemplated</a:t>
            </a:r>
          </a:p>
          <a:p>
            <a:r>
              <a:rPr lang="en-US" sz="2400" b="0" i="0" dirty="0">
                <a:effectLst/>
                <a:latin typeface="Calibri" panose="020F0502020204030204" pitchFamily="34" charset="0"/>
                <a:ea typeface="Calibri" panose="020F0502020204030204" pitchFamily="34" charset="0"/>
                <a:cs typeface="Calibri" panose="020F0502020204030204" pitchFamily="34" charset="0"/>
              </a:rPr>
              <a:t>In this regard, such discussions may be viewed as protected concerted activity, irrespective of whether other employees agree with the message or join in the employee's cause. </a:t>
            </a:r>
          </a:p>
          <a:p>
            <a:r>
              <a:rPr lang="en-US" sz="2400" b="0" i="0" dirty="0">
                <a:effectLst/>
                <a:latin typeface="Calibri" panose="020F0502020204030204" pitchFamily="34" charset="0"/>
                <a:ea typeface="Calibri" panose="020F0502020204030204" pitchFamily="34" charset="0"/>
                <a:cs typeface="Calibri" panose="020F0502020204030204" pitchFamily="34" charset="0"/>
              </a:rPr>
              <a:t>“Legitimate business reasons” such as avoiding controversy, tension and conflict in the workplace likely will not justify “retaliatory action” by an employer</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7E47F3D-5725-7A1C-9594-C36730A0D0B4}"/>
              </a:ext>
            </a:extLst>
          </p:cNvPr>
          <p:cNvPicPr>
            <a:picLocks noChangeAspect="1"/>
          </p:cNvPicPr>
          <p:nvPr/>
        </p:nvPicPr>
        <p:blipFill rotWithShape="1">
          <a:blip r:embed="rId2"/>
          <a:srcRect t="11714" b="14974"/>
          <a:stretch/>
        </p:blipFill>
        <p:spPr>
          <a:xfrm>
            <a:off x="-857149" y="3152260"/>
            <a:ext cx="5892332" cy="1762869"/>
          </a:xfrm>
          <a:prstGeom prst="rect">
            <a:avLst/>
          </a:prstGeom>
        </p:spPr>
      </p:pic>
    </p:spTree>
    <p:extLst>
      <p:ext uri="{BB962C8B-B14F-4D97-AF65-F5344CB8AC3E}">
        <p14:creationId xmlns:p14="http://schemas.microsoft.com/office/powerpoint/2010/main" val="35792010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27D5-19DF-C6D7-3D11-B2A946D4F188}"/>
              </a:ext>
            </a:extLst>
          </p:cNvPr>
          <p:cNvSpPr>
            <a:spLocks noGrp="1"/>
          </p:cNvSpPr>
          <p:nvPr>
            <p:ph type="title"/>
          </p:nvPr>
        </p:nvSpPr>
        <p:spPr>
          <a:xfrm>
            <a:off x="718875" y="15082"/>
            <a:ext cx="4534047" cy="132556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Dress Code</a:t>
            </a:r>
          </a:p>
        </p:txBody>
      </p:sp>
      <p:sp>
        <p:nvSpPr>
          <p:cNvPr id="3" name="Content Placeholder 2">
            <a:extLst>
              <a:ext uri="{FF2B5EF4-FFF2-40B4-BE49-F238E27FC236}">
                <a16:creationId xmlns:a16="http://schemas.microsoft.com/office/drawing/2014/main" id="{A9BE82BD-0A10-E8F9-D472-FE6E8849B36F}"/>
              </a:ext>
            </a:extLst>
          </p:cNvPr>
          <p:cNvSpPr>
            <a:spLocks noGrp="1"/>
          </p:cNvSpPr>
          <p:nvPr>
            <p:ph idx="1"/>
          </p:nvPr>
        </p:nvSpPr>
        <p:spPr>
          <a:xfrm>
            <a:off x="718874" y="1340754"/>
            <a:ext cx="5209988" cy="5209988"/>
          </a:xfrm>
        </p:spPr>
        <p:txBody>
          <a:bodyPr>
            <a:normAutofit fontScale="92500" lnSpcReduction="20000"/>
          </a:bodyPr>
          <a:lstStyle/>
          <a:p>
            <a:pPr marL="0" indent="0">
              <a:buNone/>
            </a:pPr>
            <a:r>
              <a:rPr lang="en-US" sz="2200" dirty="0">
                <a:latin typeface="Calibri" panose="020F0502020204030204" pitchFamily="34" charset="0"/>
                <a:ea typeface="Calibri" panose="020F0502020204030204" pitchFamily="34" charset="0"/>
                <a:cs typeface="Calibri" panose="020F0502020204030204" pitchFamily="34" charset="0"/>
              </a:rPr>
              <a:t>In </a:t>
            </a:r>
            <a:r>
              <a:rPr lang="en-US" sz="2200" i="1" dirty="0">
                <a:latin typeface="Calibri" panose="020F0502020204030204" pitchFamily="34" charset="0"/>
                <a:ea typeface="Calibri" panose="020F0502020204030204" pitchFamily="34" charset="0"/>
                <a:cs typeface="Calibri" panose="020F0502020204030204" pitchFamily="34" charset="0"/>
              </a:rPr>
              <a:t>Tesla</a:t>
            </a:r>
            <a:r>
              <a:rPr lang="en-US" sz="2200" dirty="0">
                <a:latin typeface="Calibri" panose="020F0502020204030204" pitchFamily="34" charset="0"/>
                <a:ea typeface="Calibri" panose="020F0502020204030204" pitchFamily="34" charset="0"/>
                <a:cs typeface="Calibri" panose="020F0502020204030204" pitchFamily="34" charset="0"/>
              </a:rPr>
              <a:t> (8/29/22), NLRB ruled 3-2 that Tesla’s “Team Wear” policy requiring black    t-shirts (plain or with Tesla logo), violated s. 7 rights when Tesla prohibited employees from wearing union logo on their black shirts</a:t>
            </a:r>
          </a:p>
          <a:p>
            <a:pPr lvl="1"/>
            <a:r>
              <a:rPr lang="en-US" sz="2200" b="0" i="0" u="none" strike="noStrike" dirty="0">
                <a:effectLst/>
                <a:latin typeface="Calibri" panose="020F0502020204030204" pitchFamily="34" charset="0"/>
                <a:ea typeface="Calibri" panose="020F0502020204030204" pitchFamily="34" charset="0"/>
                <a:cs typeface="Calibri" panose="020F0502020204030204" pitchFamily="34" charset="0"/>
              </a:rPr>
              <a:t>“any attempt to restrict the wearing of union clothing or insignia is presumptively unlawful and – consistent with Supreme Court precedent – an employer has a heightened burden to justify attempts to limit this important right</a:t>
            </a:r>
            <a:r>
              <a:rPr lang="en-US" sz="2200" dirty="0">
                <a:latin typeface="Calibri" panose="020F0502020204030204" pitchFamily="34" charset="0"/>
                <a:ea typeface="Calibri" panose="020F0502020204030204" pitchFamily="34" charset="0"/>
                <a:cs typeface="Calibri" panose="020F0502020204030204" pitchFamily="34" charset="0"/>
              </a:rPr>
              <a:t>”</a:t>
            </a:r>
            <a:endParaRPr lang="en-US" sz="2200" b="0" i="0" u="none" strike="noStrike" dirty="0">
              <a:effectLst/>
              <a:latin typeface="Calibri" panose="020F0502020204030204" pitchFamily="34" charset="0"/>
              <a:ea typeface="Calibri" panose="020F0502020204030204" pitchFamily="34" charset="0"/>
              <a:cs typeface="Calibri" panose="020F0502020204030204" pitchFamily="34" charset="0"/>
            </a:endParaRPr>
          </a:p>
          <a:p>
            <a:pPr lvl="1"/>
            <a:r>
              <a:rPr lang="en-US" sz="2200" dirty="0">
                <a:latin typeface="Calibri" panose="020F0502020204030204" pitchFamily="34" charset="0"/>
                <a:ea typeface="Calibri" panose="020F0502020204030204" pitchFamily="34" charset="0"/>
                <a:cs typeface="Calibri" panose="020F0502020204030204" pitchFamily="34" charset="0"/>
              </a:rPr>
              <a:t>E</a:t>
            </a:r>
            <a:r>
              <a:rPr lang="en-US" sz="2200" b="0" i="0" u="none" strike="noStrike" dirty="0">
                <a:effectLst/>
                <a:latin typeface="Calibri" panose="020F0502020204030204" pitchFamily="34" charset="0"/>
                <a:ea typeface="Calibri" panose="020F0502020204030204" pitchFamily="34" charset="0"/>
                <a:cs typeface="Calibri" panose="020F0502020204030204" pitchFamily="34" charset="0"/>
              </a:rPr>
              <a:t>mployer "has the burden to establish special circumstances" and the majority found that “Tesla failed to establish special circumstances in this case.“</a:t>
            </a:r>
          </a:p>
          <a:p>
            <a:pPr lvl="1"/>
            <a:r>
              <a:rPr lang="en-US" sz="2200" dirty="0">
                <a:latin typeface="Calibri" panose="020F0502020204030204" pitchFamily="34" charset="0"/>
                <a:ea typeface="Calibri" panose="020F0502020204030204" pitchFamily="34" charset="0"/>
                <a:cs typeface="Calibri" panose="020F0502020204030204" pitchFamily="34" charset="0"/>
              </a:rPr>
              <a:t>Overruled </a:t>
            </a:r>
            <a:r>
              <a:rPr lang="en-US" sz="2200" i="1" dirty="0">
                <a:latin typeface="Calibri" panose="020F0502020204030204" pitchFamily="34" charset="0"/>
                <a:ea typeface="Calibri" panose="020F0502020204030204" pitchFamily="34" charset="0"/>
                <a:cs typeface="Calibri" panose="020F0502020204030204" pitchFamily="34" charset="0"/>
              </a:rPr>
              <a:t>Walmart  (2019) </a:t>
            </a:r>
            <a:r>
              <a:rPr lang="en-US" sz="2200" b="0" i="0" u="none" strike="noStrike" dirty="0">
                <a:effectLst/>
                <a:latin typeface="Calibri" panose="020F0502020204030204" pitchFamily="34" charset="0"/>
                <a:ea typeface="Calibri" panose="020F0502020204030204" pitchFamily="34" charset="0"/>
                <a:cs typeface="Calibri" panose="020F0502020204030204" pitchFamily="34" charset="0"/>
              </a:rPr>
              <a:t>justification for restricting union insignia on the selling floor to enhance the customer shopping experience and prevent theft or vandalism.</a:t>
            </a:r>
            <a:endParaRPr lang="en-US" sz="2200" i="1" dirty="0">
              <a:latin typeface="Calibri" panose="020F0502020204030204" pitchFamily="34" charset="0"/>
              <a:ea typeface="Calibri" panose="020F0502020204030204" pitchFamily="34" charset="0"/>
              <a:cs typeface="Calibri" panose="020F0502020204030204" pitchFamily="34" charset="0"/>
            </a:endParaRPr>
          </a:p>
          <a:p>
            <a:pPr marL="457200" lvl="1" indent="0">
              <a:buNone/>
            </a:pPr>
            <a:endParaRPr lang="en-US" i="1" dirty="0">
              <a:latin typeface="Calibri" panose="020F0502020204030204" pitchFamily="34" charset="0"/>
              <a:ea typeface="Calibri" panose="020F0502020204030204" pitchFamily="34" charset="0"/>
              <a:cs typeface="Calibri" panose="020F0502020204030204" pitchFamily="34" charset="0"/>
            </a:endParaRPr>
          </a:p>
          <a:p>
            <a:pPr lvl="1"/>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101304F-EA56-1CB2-A58E-F93C033717C9}"/>
              </a:ext>
            </a:extLst>
          </p:cNvPr>
          <p:cNvPicPr>
            <a:picLocks noChangeAspect="1"/>
          </p:cNvPicPr>
          <p:nvPr/>
        </p:nvPicPr>
        <p:blipFill>
          <a:blip r:embed="rId2"/>
          <a:stretch>
            <a:fillRect/>
          </a:stretch>
        </p:blipFill>
        <p:spPr>
          <a:xfrm>
            <a:off x="6284667" y="869725"/>
            <a:ext cx="5209989" cy="5209989"/>
          </a:xfrm>
          <a:prstGeom prst="rect">
            <a:avLst/>
          </a:prstGeom>
        </p:spPr>
      </p:pic>
    </p:spTree>
    <p:extLst>
      <p:ext uri="{BB962C8B-B14F-4D97-AF65-F5344CB8AC3E}">
        <p14:creationId xmlns:p14="http://schemas.microsoft.com/office/powerpoint/2010/main" val="210898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9F2F7-7265-63D7-C976-0B425DD80734}"/>
              </a:ext>
            </a:extLst>
          </p:cNvPr>
          <p:cNvSpPr>
            <a:spLocks noGrp="1"/>
          </p:cNvSpPr>
          <p:nvPr>
            <p:ph type="title"/>
          </p:nvPr>
        </p:nvSpPr>
        <p:spPr>
          <a:xfrm>
            <a:off x="4965290" y="365760"/>
            <a:ext cx="5997678" cy="132556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Profanity</a:t>
            </a:r>
          </a:p>
        </p:txBody>
      </p:sp>
      <p:sp>
        <p:nvSpPr>
          <p:cNvPr id="3" name="Content Placeholder 2">
            <a:extLst>
              <a:ext uri="{FF2B5EF4-FFF2-40B4-BE49-F238E27FC236}">
                <a16:creationId xmlns:a16="http://schemas.microsoft.com/office/drawing/2014/main" id="{BF9184AD-B3A4-7D6B-1AE6-CB873BED0880}"/>
              </a:ext>
            </a:extLst>
          </p:cNvPr>
          <p:cNvSpPr>
            <a:spLocks noGrp="1"/>
          </p:cNvSpPr>
          <p:nvPr>
            <p:ph idx="1"/>
          </p:nvPr>
        </p:nvSpPr>
        <p:spPr>
          <a:xfrm>
            <a:off x="4965290" y="1565910"/>
            <a:ext cx="6750460" cy="5097780"/>
          </a:xfrm>
        </p:spPr>
        <p:txBody>
          <a:bodyPr>
            <a:normAutofit fontScale="92500" lnSpcReduction="20000"/>
          </a:bodyPr>
          <a:lstStyle/>
          <a:p>
            <a:r>
              <a:rPr lang="en-US" sz="2200" dirty="0">
                <a:latin typeface="Calibri" panose="020F0502020204030204" pitchFamily="34" charset="0"/>
                <a:ea typeface="Calibri" panose="020F0502020204030204" pitchFamily="34" charset="0"/>
                <a:cs typeface="Calibri" panose="020F0502020204030204" pitchFamily="34" charset="0"/>
              </a:rPr>
              <a:t>In </a:t>
            </a:r>
            <a:r>
              <a:rPr lang="en-US" sz="2200" i="1" dirty="0">
                <a:latin typeface="Calibri" panose="020F0502020204030204" pitchFamily="34" charset="0"/>
                <a:ea typeface="Calibri" panose="020F0502020204030204" pitchFamily="34" charset="0"/>
                <a:cs typeface="Calibri" panose="020F0502020204030204" pitchFamily="34" charset="0"/>
              </a:rPr>
              <a:t>Lion Elastomers (May 1, 2023), </a:t>
            </a:r>
            <a:r>
              <a:rPr lang="en-US" sz="2200" dirty="0">
                <a:latin typeface="Calibri" panose="020F0502020204030204" pitchFamily="34" charset="0"/>
                <a:ea typeface="Calibri" panose="020F0502020204030204" pitchFamily="34" charset="0"/>
                <a:cs typeface="Calibri" panose="020F0502020204030204" pitchFamily="34" charset="0"/>
              </a:rPr>
              <a:t>the NLRB overruled the </a:t>
            </a:r>
            <a:r>
              <a:rPr lang="en-US" sz="2200" b="0" i="1" dirty="0">
                <a:effectLst/>
                <a:latin typeface="Calibri" panose="020F0502020204030204" pitchFamily="34" charset="0"/>
                <a:ea typeface="Calibri" panose="020F0502020204030204" pitchFamily="34" charset="0"/>
                <a:cs typeface="Calibri" panose="020F0502020204030204" pitchFamily="34" charset="0"/>
              </a:rPr>
              <a:t>General Motors</a:t>
            </a:r>
            <a:r>
              <a:rPr lang="en-US" sz="2200" b="0" i="0" dirty="0">
                <a:effectLst/>
                <a:latin typeface="Calibri" panose="020F0502020204030204" pitchFamily="34" charset="0"/>
                <a:ea typeface="Calibri" panose="020F0502020204030204" pitchFamily="34" charset="0"/>
                <a:cs typeface="Calibri" panose="020F0502020204030204" pitchFamily="34" charset="0"/>
              </a:rPr>
              <a:t> (2020) “balancing of interests” test, and returned to </a:t>
            </a:r>
            <a:r>
              <a:rPr lang="en-US" sz="2200" dirty="0">
                <a:latin typeface="Calibri" panose="020F0502020204030204" pitchFamily="34" charset="0"/>
                <a:ea typeface="Calibri" panose="020F0502020204030204" pitchFamily="34" charset="0"/>
                <a:cs typeface="Calibri" panose="020F0502020204030204" pitchFamily="34" charset="0"/>
              </a:rPr>
              <a:t>the former </a:t>
            </a:r>
            <a:r>
              <a:rPr lang="en-US" sz="2200" b="0" i="0" dirty="0">
                <a:effectLst/>
                <a:latin typeface="Calibri" panose="020F0502020204030204" pitchFamily="34" charset="0"/>
                <a:ea typeface="Calibri" panose="020F0502020204030204" pitchFamily="34" charset="0"/>
                <a:cs typeface="Calibri" panose="020F0502020204030204" pitchFamily="34" charset="0"/>
              </a:rPr>
              <a:t>“setting-specific” standard that </a:t>
            </a:r>
            <a:r>
              <a:rPr lang="en-US" sz="2200" dirty="0">
                <a:latin typeface="Calibri" panose="020F0502020204030204" pitchFamily="34" charset="0"/>
                <a:ea typeface="Calibri" panose="020F0502020204030204" pitchFamily="34" charset="0"/>
                <a:cs typeface="Calibri" panose="020F0502020204030204" pitchFamily="34" charset="0"/>
              </a:rPr>
              <a:t>protects </a:t>
            </a:r>
            <a:r>
              <a:rPr lang="en-US" sz="2200" b="0" i="0" dirty="0">
                <a:effectLst/>
                <a:latin typeface="Calibri" panose="020F0502020204030204" pitchFamily="34" charset="0"/>
                <a:ea typeface="Calibri" panose="020F0502020204030204" pitchFamily="34" charset="0"/>
                <a:cs typeface="Calibri" panose="020F0502020204030204" pitchFamily="34" charset="0"/>
              </a:rPr>
              <a:t>employees disciplined or discharged for misconduct that occurs during activity otherwise protected by the National Labor Relations Act</a:t>
            </a:r>
          </a:p>
          <a:p>
            <a:pPr lvl="1"/>
            <a:r>
              <a:rPr lang="en-US" sz="2200" dirty="0">
                <a:latin typeface="Calibri" panose="020F0502020204030204" pitchFamily="34" charset="0"/>
                <a:ea typeface="Calibri" panose="020F0502020204030204" pitchFamily="34" charset="0"/>
                <a:cs typeface="Calibri" panose="020F0502020204030204" pitchFamily="34" charset="0"/>
              </a:rPr>
              <a:t>This case involved an employee who was terminated for being extremely disruptive, profane and offensive during safety meetings and strike activity</a:t>
            </a:r>
          </a:p>
          <a:p>
            <a:pPr lvl="1"/>
            <a:r>
              <a:rPr lang="en-US" sz="2200" dirty="0">
                <a:latin typeface="Calibri" panose="020F0502020204030204" pitchFamily="34" charset="0"/>
                <a:ea typeface="Calibri" panose="020F0502020204030204" pitchFamily="34" charset="0"/>
                <a:cs typeface="Calibri" panose="020F0502020204030204" pitchFamily="34" charset="0"/>
              </a:rPr>
              <a:t>This ruling allows employees </a:t>
            </a:r>
            <a:r>
              <a:rPr lang="en-US" sz="2200" b="0" i="0" dirty="0">
                <a:effectLst/>
                <a:latin typeface="Calibri" panose="020F0502020204030204" pitchFamily="34" charset="0"/>
                <a:ea typeface="Calibri" panose="020F0502020204030204" pitchFamily="34" charset="0"/>
                <a:cs typeface="Calibri" panose="020F0502020204030204" pitchFamily="34" charset="0"/>
              </a:rPr>
              <a:t>substantial leeway and protects intemperate outbursts and other abusive conduct if they occurred in the context of an employee exercising Section 7 rights</a:t>
            </a:r>
          </a:p>
          <a:p>
            <a:r>
              <a:rPr lang="en-US" sz="2200" dirty="0">
                <a:latin typeface="Calibri" panose="020F0502020204030204" pitchFamily="34" charset="0"/>
                <a:ea typeface="Calibri" panose="020F0502020204030204" pitchFamily="34" charset="0"/>
                <a:cs typeface="Calibri" panose="020F0502020204030204" pitchFamily="34" charset="0"/>
              </a:rPr>
              <a:t>In </a:t>
            </a:r>
            <a:r>
              <a:rPr lang="en-US" sz="2200" i="1" dirty="0">
                <a:latin typeface="Calibri" panose="020F0502020204030204" pitchFamily="34" charset="0"/>
                <a:ea typeface="Calibri" panose="020F0502020204030204" pitchFamily="34" charset="0"/>
                <a:cs typeface="Calibri" panose="020F0502020204030204" pitchFamily="34" charset="0"/>
              </a:rPr>
              <a:t>Lion Elastomers</a:t>
            </a:r>
            <a:r>
              <a:rPr lang="en-US" sz="2200" dirty="0">
                <a:latin typeface="Calibri" panose="020F0502020204030204" pitchFamily="34" charset="0"/>
                <a:ea typeface="Calibri" panose="020F0502020204030204" pitchFamily="34" charset="0"/>
                <a:cs typeface="Calibri" panose="020F0502020204030204" pitchFamily="34" charset="0"/>
              </a:rPr>
              <a:t>, the dissenting board member cited several examples of outrageous, abusive, discriminatory and  profane conduct that were protected by pre-</a:t>
            </a:r>
            <a:r>
              <a:rPr lang="en-US" sz="2200" i="1" dirty="0">
                <a:latin typeface="Calibri" panose="020F0502020204030204" pitchFamily="34" charset="0"/>
                <a:ea typeface="Calibri" panose="020F0502020204030204" pitchFamily="34" charset="0"/>
                <a:cs typeface="Calibri" panose="020F0502020204030204" pitchFamily="34" charset="0"/>
              </a:rPr>
              <a:t>General Motors</a:t>
            </a:r>
            <a:r>
              <a:rPr lang="en-US" sz="2200" dirty="0">
                <a:latin typeface="Calibri" panose="020F0502020204030204" pitchFamily="34" charset="0"/>
                <a:ea typeface="Calibri" panose="020F0502020204030204" pitchFamily="34" charset="0"/>
                <a:cs typeface="Calibri" panose="020F0502020204030204" pitchFamily="34" charset="0"/>
              </a:rPr>
              <a:t> cases and expressed concern that discriminatory and abusive employee conduct would be encouraged and tolerated</a:t>
            </a:r>
            <a:endParaRPr lang="en-US" sz="2200" b="0" i="0" dirty="0">
              <a:effectLst/>
              <a:latin typeface="Calibri" panose="020F0502020204030204" pitchFamily="34" charset="0"/>
              <a:ea typeface="Calibri" panose="020F0502020204030204" pitchFamily="34" charset="0"/>
              <a:cs typeface="Calibri" panose="020F0502020204030204" pitchFamily="34" charset="0"/>
            </a:endParaRPr>
          </a:p>
          <a:p>
            <a:pPr marL="274320" lvl="1" indent="0">
              <a:buNone/>
            </a:pPr>
            <a:endParaRPr lang="en-US" sz="2000" b="0" i="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br>
              <a:rPr lang="en-US" sz="1700" dirty="0">
                <a:latin typeface="Calibri" panose="020F0502020204030204" pitchFamily="34" charset="0"/>
                <a:ea typeface="Calibri" panose="020F0502020204030204" pitchFamily="34" charset="0"/>
                <a:cs typeface="Calibri" panose="020F0502020204030204" pitchFamily="34" charset="0"/>
              </a:rPr>
            </a:br>
            <a:endParaRPr lang="en-US" sz="1700" i="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EA81D77-5839-A187-CC93-27F3AEDD32AA}"/>
              </a:ext>
            </a:extLst>
          </p:cNvPr>
          <p:cNvPicPr>
            <a:picLocks noChangeAspect="1"/>
          </p:cNvPicPr>
          <p:nvPr/>
        </p:nvPicPr>
        <p:blipFill rotWithShape="1">
          <a:blip r:embed="rId2"/>
          <a:srcRect l="47547" r="5296"/>
          <a:stretch/>
        </p:blipFill>
        <p:spPr>
          <a:xfrm>
            <a:off x="20" y="10"/>
            <a:ext cx="4653291" cy="6857990"/>
          </a:xfrm>
          <a:prstGeom prst="rect">
            <a:avLst/>
          </a:prstGeom>
        </p:spPr>
      </p:pic>
    </p:spTree>
    <p:extLst>
      <p:ext uri="{BB962C8B-B14F-4D97-AF65-F5344CB8AC3E}">
        <p14:creationId xmlns:p14="http://schemas.microsoft.com/office/powerpoint/2010/main" val="2175734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3CF2-4272-DF12-3ED4-813FE6F6C203}"/>
              </a:ext>
            </a:extLst>
          </p:cNvPr>
          <p:cNvSpPr>
            <a:spLocks noGrp="1"/>
          </p:cNvSpPr>
          <p:nvPr>
            <p:ph type="title"/>
          </p:nvPr>
        </p:nvSpPr>
        <p:spPr>
          <a:xfrm>
            <a:off x="611877" y="448501"/>
            <a:ext cx="4954920" cy="1606948"/>
          </a:xfrm>
        </p:spPr>
        <p:txBody>
          <a:bodyPr>
            <a:normAutofit/>
          </a:bodyPr>
          <a:lstStyle/>
          <a:p>
            <a:r>
              <a:rPr lang="en-US" sz="3400" dirty="0">
                <a:latin typeface="Calibri" panose="020F0502020204030204" pitchFamily="34" charset="0"/>
                <a:ea typeface="Calibri" panose="020F0502020204030204" pitchFamily="34" charset="0"/>
                <a:cs typeface="Calibri" panose="020F0502020204030204" pitchFamily="34" charset="0"/>
              </a:rPr>
              <a:t>Greater Access to Employer Comms/Property</a:t>
            </a:r>
          </a:p>
        </p:txBody>
      </p:sp>
      <p:sp>
        <p:nvSpPr>
          <p:cNvPr id="3" name="Content Placeholder 2">
            <a:extLst>
              <a:ext uri="{FF2B5EF4-FFF2-40B4-BE49-F238E27FC236}">
                <a16:creationId xmlns:a16="http://schemas.microsoft.com/office/drawing/2014/main" id="{0A8C99E3-9D72-C866-AE6F-1EADE1D8B4A6}"/>
              </a:ext>
            </a:extLst>
          </p:cNvPr>
          <p:cNvSpPr>
            <a:spLocks noGrp="1"/>
          </p:cNvSpPr>
          <p:nvPr>
            <p:ph idx="1"/>
          </p:nvPr>
        </p:nvSpPr>
        <p:spPr>
          <a:xfrm>
            <a:off x="622894" y="2238374"/>
            <a:ext cx="4954920" cy="4505732"/>
          </a:xfrm>
        </p:spPr>
        <p:txBody>
          <a:bodyPr>
            <a:normAutofit/>
          </a:bodyPr>
          <a:lstStyle/>
          <a:p>
            <a:r>
              <a:rPr lang="en-US" sz="1700" dirty="0">
                <a:latin typeface="Calibri" panose="020F0502020204030204" pitchFamily="34" charset="0"/>
                <a:ea typeface="Calibri" panose="020F0502020204030204" pitchFamily="34" charset="0"/>
                <a:cs typeface="Calibri" panose="020F0502020204030204" pitchFamily="34" charset="0"/>
              </a:rPr>
              <a:t>Current: </a:t>
            </a:r>
            <a:r>
              <a:rPr lang="en-US" sz="1700" i="1" dirty="0">
                <a:latin typeface="Calibri" panose="020F0502020204030204" pitchFamily="34" charset="0"/>
                <a:ea typeface="Calibri" panose="020F0502020204030204" pitchFamily="34" charset="0"/>
                <a:cs typeface="Calibri" panose="020F0502020204030204" pitchFamily="34" charset="0"/>
              </a:rPr>
              <a:t>Rio All-Suites Hotel and Casino </a:t>
            </a:r>
            <a:r>
              <a:rPr lang="en-US" sz="1700" dirty="0">
                <a:latin typeface="Calibri" panose="020F0502020204030204" pitchFamily="34" charset="0"/>
                <a:ea typeface="Calibri" panose="020F0502020204030204" pitchFamily="34" charset="0"/>
                <a:cs typeface="Calibri" panose="020F0502020204030204" pitchFamily="34" charset="0"/>
              </a:rPr>
              <a:t>(2019) restricts employees’ use of email systems to workplace communications</a:t>
            </a:r>
          </a:p>
          <a:p>
            <a:r>
              <a:rPr lang="en-US" sz="1700" dirty="0">
                <a:latin typeface="Calibri" panose="020F0502020204030204" pitchFamily="34" charset="0"/>
                <a:ea typeface="Calibri" panose="020F0502020204030204" pitchFamily="34" charset="0"/>
                <a:cs typeface="Calibri" panose="020F0502020204030204" pitchFamily="34" charset="0"/>
              </a:rPr>
              <a:t>NLRB Objective- Return to </a:t>
            </a:r>
            <a:r>
              <a:rPr lang="en-US" sz="1700" i="1" dirty="0">
                <a:latin typeface="Calibri" panose="020F0502020204030204" pitchFamily="34" charset="0"/>
                <a:ea typeface="Calibri" panose="020F0502020204030204" pitchFamily="34" charset="0"/>
                <a:cs typeface="Calibri" panose="020F0502020204030204" pitchFamily="34" charset="0"/>
              </a:rPr>
              <a:t>Purple Communications </a:t>
            </a:r>
            <a:r>
              <a:rPr lang="en-US" sz="1700" dirty="0">
                <a:latin typeface="Calibri" panose="020F0502020204030204" pitchFamily="34" charset="0"/>
                <a:ea typeface="Calibri" panose="020F0502020204030204" pitchFamily="34" charset="0"/>
                <a:cs typeface="Calibri" panose="020F0502020204030204" pitchFamily="34" charset="0"/>
              </a:rPr>
              <a:t>standard allowing company email to be utilized for union organizing communications</a:t>
            </a:r>
          </a:p>
          <a:p>
            <a:pPr lvl="1"/>
            <a:r>
              <a:rPr lang="en-US" sz="1700" dirty="0">
                <a:latin typeface="Calibri" panose="020F0502020204030204" pitchFamily="34" charset="0"/>
                <a:ea typeface="Calibri" panose="020F0502020204030204" pitchFamily="34" charset="0"/>
                <a:cs typeface="Calibri" panose="020F0502020204030204" pitchFamily="34" charset="0"/>
              </a:rPr>
              <a:t>Address use of Discord, Slack, </a:t>
            </a:r>
            <a:r>
              <a:rPr lang="en-US" sz="1700" dirty="0" err="1">
                <a:latin typeface="Calibri" panose="020F0502020204030204" pitchFamily="34" charset="0"/>
                <a:ea typeface="Calibri" panose="020F0502020204030204" pitchFamily="34" charset="0"/>
                <a:cs typeface="Calibri" panose="020F0502020204030204" pitchFamily="34" charset="0"/>
              </a:rPr>
              <a:t>Groupme</a:t>
            </a:r>
            <a:r>
              <a:rPr lang="en-US" sz="1700" dirty="0">
                <a:latin typeface="Calibri" panose="020F0502020204030204" pitchFamily="34" charset="0"/>
                <a:ea typeface="Calibri" panose="020F0502020204030204" pitchFamily="34" charset="0"/>
                <a:cs typeface="Calibri" panose="020F0502020204030204" pitchFamily="34" charset="0"/>
              </a:rPr>
              <a:t> and other employer communication systems</a:t>
            </a:r>
          </a:p>
          <a:p>
            <a:r>
              <a:rPr lang="en-US" sz="1700" dirty="0">
                <a:latin typeface="Calibri" panose="020F0502020204030204" pitchFamily="34" charset="0"/>
                <a:ea typeface="Calibri" panose="020F0502020204030204" pitchFamily="34" charset="0"/>
                <a:cs typeface="Calibri" panose="020F0502020204030204" pitchFamily="34" charset="0"/>
              </a:rPr>
              <a:t>NLRB also seeks to clarify and possibly overrule prior cases allowing enforcement of non-solicitation policies and allow broader union solicitation in the workplace and access to employer’s private property</a:t>
            </a:r>
          </a:p>
        </p:txBody>
      </p:sp>
      <p:pic>
        <p:nvPicPr>
          <p:cNvPr id="5" name="Picture 4">
            <a:extLst>
              <a:ext uri="{FF2B5EF4-FFF2-40B4-BE49-F238E27FC236}">
                <a16:creationId xmlns:a16="http://schemas.microsoft.com/office/drawing/2014/main" id="{2E37E0CB-2273-9BE8-8C21-181A909D3033}"/>
              </a:ext>
            </a:extLst>
          </p:cNvPr>
          <p:cNvPicPr>
            <a:picLocks noChangeAspect="1"/>
          </p:cNvPicPr>
          <p:nvPr/>
        </p:nvPicPr>
        <p:blipFill rotWithShape="1">
          <a:blip r:embed="rId2"/>
          <a:srcRect r="23337" b="-2"/>
          <a:stretch/>
        </p:blipFill>
        <p:spPr>
          <a:xfrm>
            <a:off x="6246564" y="299117"/>
            <a:ext cx="4474172" cy="3049450"/>
          </a:xfrm>
          <a:prstGeom prst="rect">
            <a:avLst/>
          </a:prstGeom>
        </p:spPr>
      </p:pic>
      <p:pic>
        <p:nvPicPr>
          <p:cNvPr id="4" name="Picture 3" descr="A white sign with black text&#10;&#10;Description automatically generated with low confidence">
            <a:extLst>
              <a:ext uri="{FF2B5EF4-FFF2-40B4-BE49-F238E27FC236}">
                <a16:creationId xmlns:a16="http://schemas.microsoft.com/office/drawing/2014/main" id="{BBF79A1E-7308-4A81-3598-B14532A838C9}"/>
              </a:ext>
            </a:extLst>
          </p:cNvPr>
          <p:cNvPicPr>
            <a:picLocks noChangeAspect="1"/>
          </p:cNvPicPr>
          <p:nvPr/>
        </p:nvPicPr>
        <p:blipFill rotWithShape="1">
          <a:blip r:embed="rId3"/>
          <a:srcRect t="258" r="2" b="4086"/>
          <a:stretch/>
        </p:blipFill>
        <p:spPr>
          <a:xfrm>
            <a:off x="6378766" y="3429000"/>
            <a:ext cx="4341970" cy="2959345"/>
          </a:xfrm>
          <a:prstGeom prst="rect">
            <a:avLst/>
          </a:prstGeom>
        </p:spPr>
      </p:pic>
      <p:pic>
        <p:nvPicPr>
          <p:cNvPr id="6" name="Picture 5">
            <a:extLst>
              <a:ext uri="{FF2B5EF4-FFF2-40B4-BE49-F238E27FC236}">
                <a16:creationId xmlns:a16="http://schemas.microsoft.com/office/drawing/2014/main" id="{9D81F5F7-1739-AAAF-65B4-0FE69E741A10}"/>
              </a:ext>
            </a:extLst>
          </p:cNvPr>
          <p:cNvPicPr>
            <a:picLocks noChangeAspect="1"/>
          </p:cNvPicPr>
          <p:nvPr/>
        </p:nvPicPr>
        <p:blipFill>
          <a:blip r:embed="rId4"/>
          <a:stretch>
            <a:fillRect/>
          </a:stretch>
        </p:blipFill>
        <p:spPr>
          <a:xfrm>
            <a:off x="193351" y="6536824"/>
            <a:ext cx="1115665" cy="207282"/>
          </a:xfrm>
          <a:prstGeom prst="rect">
            <a:avLst/>
          </a:prstGeom>
        </p:spPr>
      </p:pic>
    </p:spTree>
    <p:extLst>
      <p:ext uri="{BB962C8B-B14F-4D97-AF65-F5344CB8AC3E}">
        <p14:creationId xmlns:p14="http://schemas.microsoft.com/office/powerpoint/2010/main" val="3020965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2F7D4-B5F8-44E6-FC20-2F8A1D30A51B}"/>
              </a:ext>
            </a:extLst>
          </p:cNvPr>
          <p:cNvSpPr>
            <a:spLocks noGrp="1"/>
          </p:cNvSpPr>
          <p:nvPr>
            <p:ph type="title"/>
          </p:nvPr>
        </p:nvSpPr>
        <p:spPr>
          <a:xfrm>
            <a:off x="8147621" y="804672"/>
            <a:ext cx="2824640" cy="5215128"/>
          </a:xfrm>
        </p:spPr>
        <p:txBody>
          <a:bodyPr anchor="ctr">
            <a:normAutofit/>
          </a:bodyPr>
          <a:lstStyle/>
          <a:p>
            <a:r>
              <a:rPr lang="en-US" sz="3600">
                <a:solidFill>
                  <a:srgbClr val="FFFFFF"/>
                </a:solidFill>
              </a:rPr>
              <a:t>Joint Employer Status</a:t>
            </a:r>
          </a:p>
        </p:txBody>
      </p:sp>
      <p:sp>
        <p:nvSpPr>
          <p:cNvPr id="3" name="Content Placeholder 2">
            <a:extLst>
              <a:ext uri="{FF2B5EF4-FFF2-40B4-BE49-F238E27FC236}">
                <a16:creationId xmlns:a16="http://schemas.microsoft.com/office/drawing/2014/main" id="{18970154-3F81-9AC5-3DF2-15B69CD56A6E}"/>
              </a:ext>
            </a:extLst>
          </p:cNvPr>
          <p:cNvSpPr>
            <a:spLocks noGrp="1"/>
          </p:cNvSpPr>
          <p:nvPr>
            <p:ph idx="1"/>
          </p:nvPr>
        </p:nvSpPr>
        <p:spPr>
          <a:xfrm>
            <a:off x="451692" y="297456"/>
            <a:ext cx="3855264" cy="6065722"/>
          </a:xfrm>
        </p:spPr>
        <p:txBody>
          <a:bodyPr>
            <a:normAutofit fontScale="85000" lnSpcReduction="10000"/>
          </a:bodyPr>
          <a:lstStyle/>
          <a:p>
            <a:pPr marL="86905" indent="-86905" defTabSz="434523">
              <a:spcBef>
                <a:spcPts val="665"/>
              </a:spcBef>
              <a:spcAft>
                <a:spcPts val="95"/>
              </a:spcAft>
            </a:pPr>
            <a:r>
              <a:rPr lang="en-US" sz="1700" kern="1200" spc="5" baseline="0" dirty="0">
                <a:solidFill>
                  <a:schemeClr val="tx1"/>
                </a:solidFill>
                <a:latin typeface="Calibri" panose="020F0502020204030204" pitchFamily="34" charset="0"/>
                <a:ea typeface="Calibri" panose="020F0502020204030204" pitchFamily="34" charset="0"/>
                <a:cs typeface="Calibri" panose="020F0502020204030204" pitchFamily="34" charset="0"/>
              </a:rPr>
              <a:t>Through its rulemaking authority, the NLRB seeks to return to the </a:t>
            </a:r>
            <a:r>
              <a:rPr lang="en-US" sz="1700" i="1" kern="1200" spc="5" baseline="0" dirty="0">
                <a:solidFill>
                  <a:schemeClr val="tx1"/>
                </a:solidFill>
                <a:latin typeface="Calibri" panose="020F0502020204030204" pitchFamily="34" charset="0"/>
                <a:ea typeface="Calibri" panose="020F0502020204030204" pitchFamily="34" charset="0"/>
                <a:cs typeface="Calibri" panose="020F0502020204030204" pitchFamily="34" charset="0"/>
              </a:rPr>
              <a:t>Browning-Ferris</a:t>
            </a:r>
            <a:r>
              <a:rPr lang="en-US" sz="1700" kern="1200" spc="5" baseline="0" dirty="0">
                <a:solidFill>
                  <a:schemeClr val="tx1"/>
                </a:solidFill>
                <a:latin typeface="Calibri" panose="020F0502020204030204" pitchFamily="34" charset="0"/>
                <a:ea typeface="Calibri" panose="020F0502020204030204" pitchFamily="34" charset="0"/>
                <a:cs typeface="Calibri" panose="020F0502020204030204" pitchFamily="34" charset="0"/>
              </a:rPr>
              <a:t> standard that was overturned by Trump-era NLRB rulemaking.  </a:t>
            </a:r>
          </a:p>
          <a:p>
            <a:pPr marL="217261" lvl="1" indent="-86905" defTabSz="434523">
              <a:spcBef>
                <a:spcPts val="143"/>
              </a:spcBef>
              <a:spcAft>
                <a:spcPts val="143"/>
              </a:spcAft>
            </a:pPr>
            <a:r>
              <a:rPr lang="en-US" sz="1700" kern="1200" dirty="0">
                <a:solidFill>
                  <a:schemeClr val="tx1"/>
                </a:solidFill>
                <a:latin typeface="Calibri" panose="020F0502020204030204" pitchFamily="34" charset="0"/>
                <a:ea typeface="Calibri" panose="020F0502020204030204" pitchFamily="34" charset="0"/>
                <a:cs typeface="Calibri" panose="020F0502020204030204" pitchFamily="34" charset="0"/>
              </a:rPr>
              <a:t>Joint Employment- Two or more separate entities “share or codetermine” essential terms and conditions of employment, e.g., decisions about hiring, firing, disciplining, supervision, and direction of employees </a:t>
            </a:r>
          </a:p>
          <a:p>
            <a:pPr marL="217261" lvl="1" indent="-86905" defTabSz="434523">
              <a:spcBef>
                <a:spcPts val="143"/>
              </a:spcBef>
              <a:spcAft>
                <a:spcPts val="143"/>
              </a:spcAft>
            </a:pPr>
            <a:r>
              <a:rPr lang="en-US" sz="1700" kern="1200" dirty="0">
                <a:solidFill>
                  <a:schemeClr val="tx1"/>
                </a:solidFill>
                <a:latin typeface="Calibri" panose="020F0502020204030204" pitchFamily="34" charset="0"/>
                <a:ea typeface="Calibri" panose="020F0502020204030204" pitchFamily="34" charset="0"/>
                <a:cs typeface="Calibri" panose="020F0502020204030204" pitchFamily="34" charset="0"/>
              </a:rPr>
              <a:t>Typically, contractor/subcontractor relationships, temporary or contract staffing, professional employment organizations, parents/subsidiaries and franchisor/franchisee</a:t>
            </a:r>
          </a:p>
          <a:p>
            <a:pPr marL="86905" indent="-86905" defTabSz="434523">
              <a:spcBef>
                <a:spcPts val="665"/>
              </a:spcBef>
              <a:spcAft>
                <a:spcPts val="95"/>
              </a:spcAft>
            </a:pPr>
            <a:r>
              <a:rPr lang="en-US" sz="1700" i="1" kern="1200" spc="5" baseline="0" dirty="0">
                <a:solidFill>
                  <a:schemeClr val="tx1"/>
                </a:solidFill>
                <a:latin typeface="Calibri" panose="020F0502020204030204" pitchFamily="34" charset="0"/>
                <a:ea typeface="Calibri" panose="020F0502020204030204" pitchFamily="34" charset="0"/>
                <a:cs typeface="Calibri" panose="020F0502020204030204" pitchFamily="34" charset="0"/>
              </a:rPr>
              <a:t>Browning-Ferris</a:t>
            </a:r>
            <a:r>
              <a:rPr lang="en-US" sz="1700" kern="1200" spc="5" baseline="0" dirty="0">
                <a:solidFill>
                  <a:schemeClr val="tx1"/>
                </a:solidFill>
                <a:latin typeface="Calibri" panose="020F0502020204030204" pitchFamily="34" charset="0"/>
                <a:ea typeface="Calibri" panose="020F0502020204030204" pitchFamily="34" charset="0"/>
                <a:cs typeface="Calibri" panose="020F0502020204030204" pitchFamily="34" charset="0"/>
              </a:rPr>
              <a:t> broadens the test and makes it easier for employees to be considered as employees of more than one employer.  </a:t>
            </a:r>
          </a:p>
          <a:p>
            <a:pPr marL="217261" lvl="1" indent="-86905" defTabSz="434523">
              <a:spcBef>
                <a:spcPts val="143"/>
              </a:spcBef>
              <a:spcAft>
                <a:spcPts val="143"/>
              </a:spcAft>
            </a:pPr>
            <a:r>
              <a:rPr lang="en-US" sz="1700" kern="1200" dirty="0">
                <a:solidFill>
                  <a:schemeClr val="tx1"/>
                </a:solidFill>
                <a:latin typeface="Calibri" panose="020F0502020204030204" pitchFamily="34" charset="0"/>
                <a:ea typeface="Calibri" panose="020F0502020204030204" pitchFamily="34" charset="0"/>
                <a:cs typeface="Calibri" panose="020F0502020204030204" pitchFamily="34" charset="0"/>
              </a:rPr>
              <a:t>Does not require that an employer exercise “actual control” over an employee, just that they </a:t>
            </a:r>
            <a:r>
              <a:rPr lang="en-US" sz="1700" b="1" kern="1200" dirty="0">
                <a:solidFill>
                  <a:schemeClr val="tx1"/>
                </a:solidFill>
                <a:latin typeface="Calibri" panose="020F0502020204030204" pitchFamily="34" charset="0"/>
                <a:ea typeface="Calibri" panose="020F0502020204030204" pitchFamily="34" charset="0"/>
                <a:cs typeface="Calibri" panose="020F0502020204030204" pitchFamily="34" charset="0"/>
              </a:rPr>
              <a:t>“share or codetermine” essential job terms, such as wages, benefits, discipline, and hiring.</a:t>
            </a:r>
          </a:p>
          <a:p>
            <a:pPr marL="217261" lvl="1" indent="-86905" defTabSz="434523">
              <a:spcBef>
                <a:spcPts val="143"/>
              </a:spcBef>
              <a:spcAft>
                <a:spcPts val="143"/>
              </a:spcAft>
            </a:pPr>
            <a:r>
              <a:rPr lang="en-US" sz="1700" kern="1200" dirty="0">
                <a:solidFill>
                  <a:schemeClr val="tx1"/>
                </a:solidFill>
                <a:latin typeface="Calibri" panose="020F0502020204030204" pitchFamily="34" charset="0"/>
                <a:ea typeface="Calibri" panose="020F0502020204030204" pitchFamily="34" charset="0"/>
                <a:cs typeface="Calibri" panose="020F0502020204030204" pitchFamily="34" charset="0"/>
              </a:rPr>
              <a:t>Overturns Trump-era rulemaking requiring </a:t>
            </a:r>
            <a:r>
              <a:rPr lang="en-US" sz="1700" i="1" kern="1200" dirty="0">
                <a:solidFill>
                  <a:schemeClr val="tx1"/>
                </a:solidFill>
                <a:latin typeface="Calibri" panose="020F0502020204030204" pitchFamily="34" charset="0"/>
                <a:ea typeface="Calibri" panose="020F0502020204030204" pitchFamily="34" charset="0"/>
                <a:cs typeface="Calibri" panose="020F0502020204030204" pitchFamily="34" charset="0"/>
              </a:rPr>
              <a:t>direct and immediate control</a:t>
            </a:r>
          </a:p>
          <a:p>
            <a:pPr marL="86905" indent="-86905" defTabSz="434523">
              <a:spcBef>
                <a:spcPts val="665"/>
              </a:spcBef>
              <a:spcAft>
                <a:spcPts val="95"/>
              </a:spcAft>
            </a:pPr>
            <a:r>
              <a:rPr lang="en-US" sz="1700" kern="1200" spc="5" baseline="0" dirty="0">
                <a:solidFill>
                  <a:schemeClr val="tx1"/>
                </a:solidFill>
                <a:latin typeface="Calibri" panose="020F0502020204030204" pitchFamily="34" charset="0"/>
                <a:ea typeface="Calibri" panose="020F0502020204030204" pitchFamily="34" charset="0"/>
                <a:cs typeface="Calibri" panose="020F0502020204030204" pitchFamily="34" charset="0"/>
              </a:rPr>
              <a:t>Impact?</a:t>
            </a:r>
          </a:p>
          <a:p>
            <a:pPr marL="217261" lvl="1" indent="-86905" defTabSz="434523">
              <a:spcBef>
                <a:spcPts val="143"/>
              </a:spcBef>
              <a:spcAft>
                <a:spcPts val="143"/>
              </a:spcAft>
            </a:pPr>
            <a:r>
              <a:rPr lang="en-US" sz="1700" kern="1200" dirty="0">
                <a:solidFill>
                  <a:schemeClr val="tx1"/>
                </a:solidFill>
                <a:latin typeface="Calibri" panose="020F0502020204030204" pitchFamily="34" charset="0"/>
                <a:ea typeface="Calibri" panose="020F0502020204030204" pitchFamily="34" charset="0"/>
                <a:cs typeface="Calibri" panose="020F0502020204030204" pitchFamily="34" charset="0"/>
              </a:rPr>
              <a:t>Possible duty to participate in collective bargaining; </a:t>
            </a:r>
          </a:p>
          <a:p>
            <a:pPr marL="217261" lvl="1" indent="-86905" defTabSz="434523">
              <a:spcBef>
                <a:spcPts val="143"/>
              </a:spcBef>
              <a:spcAft>
                <a:spcPts val="143"/>
              </a:spcAft>
            </a:pPr>
            <a:r>
              <a:rPr lang="en-US" sz="1700" kern="1200" dirty="0">
                <a:solidFill>
                  <a:schemeClr val="tx1"/>
                </a:solidFill>
                <a:latin typeface="Calibri" panose="020F0502020204030204" pitchFamily="34" charset="0"/>
                <a:ea typeface="Calibri" panose="020F0502020204030204" pitchFamily="34" charset="0"/>
                <a:cs typeface="Calibri" panose="020F0502020204030204" pitchFamily="34" charset="0"/>
              </a:rPr>
              <a:t>Joint or independent responsibility for unfair labor practices committed by either employer; </a:t>
            </a:r>
          </a:p>
          <a:p>
            <a:pPr marL="217261" lvl="1" indent="-86905" defTabSz="434523">
              <a:spcBef>
                <a:spcPts val="143"/>
              </a:spcBef>
              <a:spcAft>
                <a:spcPts val="143"/>
              </a:spcAft>
            </a:pPr>
            <a:r>
              <a:rPr lang="en-US" sz="1700" kern="1200" dirty="0">
                <a:solidFill>
                  <a:schemeClr val="tx1"/>
                </a:solidFill>
                <a:latin typeface="Calibri" panose="020F0502020204030204" pitchFamily="34" charset="0"/>
                <a:ea typeface="Calibri" panose="020F0502020204030204" pitchFamily="34" charset="0"/>
                <a:cs typeface="Calibri" panose="020F0502020204030204" pitchFamily="34" charset="0"/>
              </a:rPr>
              <a:t>Significant impact on franchisors, PEOs, staffing services, joint venturers, general contractors</a:t>
            </a:r>
          </a:p>
          <a:p>
            <a:pPr lvl="1"/>
            <a:endParaRPr lang="en-US" sz="17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EC961DDC-AE3A-C72E-9CB1-E948129BC1E9}"/>
              </a:ext>
            </a:extLst>
          </p:cNvPr>
          <p:cNvSpPr txBox="1"/>
          <p:nvPr/>
        </p:nvSpPr>
        <p:spPr>
          <a:xfrm>
            <a:off x="4645284" y="1189822"/>
            <a:ext cx="2568792" cy="2322687"/>
          </a:xfrm>
          <a:prstGeom prst="rect">
            <a:avLst/>
          </a:prstGeom>
          <a:noFill/>
        </p:spPr>
        <p:txBody>
          <a:bodyPr wrap="square">
            <a:spAutoFit/>
          </a:bodyPr>
          <a:lstStyle/>
          <a:p>
            <a:pPr defTabSz="434523">
              <a:spcAft>
                <a:spcPts val="432"/>
              </a:spcAft>
              <a:defRPr/>
            </a:pPr>
            <a:endParaRPr lang="en-US" sz="760" kern="1200" dirty="0">
              <a:solidFill>
                <a:prstClr val="black"/>
              </a:solidFill>
              <a:latin typeface="Calibri" panose="020F0502020204030204"/>
              <a:ea typeface="+mn-ea"/>
              <a:cs typeface="+mn-cs"/>
            </a:endParaRPr>
          </a:p>
          <a:p>
            <a:pPr defTabSz="434523">
              <a:spcAft>
                <a:spcPts val="432"/>
              </a:spcAft>
              <a:defRPr/>
            </a:pPr>
            <a:r>
              <a:rPr lang="en-US" sz="760" kern="1200" dirty="0">
                <a:solidFill>
                  <a:prstClr val="black"/>
                </a:solidFill>
                <a:latin typeface="Calibri" panose="020F0502020204030204"/>
                <a:ea typeface="+mn-ea"/>
                <a:cs typeface="+mn-cs"/>
              </a:rPr>
              <a:t>NATIONAL LABOR RELATIONS BOARD</a:t>
            </a:r>
          </a:p>
          <a:p>
            <a:pPr defTabSz="434523">
              <a:spcAft>
                <a:spcPts val="432"/>
              </a:spcAft>
              <a:defRPr/>
            </a:pPr>
            <a:r>
              <a:rPr lang="en-US" sz="760" kern="1200" dirty="0">
                <a:solidFill>
                  <a:prstClr val="black"/>
                </a:solidFill>
                <a:latin typeface="Calibri" panose="020F0502020204030204"/>
                <a:ea typeface="+mn-ea"/>
                <a:cs typeface="+mn-cs"/>
              </a:rPr>
              <a:t>29 CFR Part 103</a:t>
            </a:r>
          </a:p>
          <a:p>
            <a:pPr defTabSz="434523">
              <a:spcAft>
                <a:spcPts val="432"/>
              </a:spcAft>
              <a:defRPr/>
            </a:pPr>
            <a:r>
              <a:rPr lang="en-US" sz="760" kern="1200" dirty="0">
                <a:solidFill>
                  <a:prstClr val="black"/>
                </a:solidFill>
                <a:latin typeface="Calibri" panose="020F0502020204030204"/>
                <a:ea typeface="+mn-ea"/>
                <a:cs typeface="+mn-cs"/>
              </a:rPr>
              <a:t>RIN 3142-AA21</a:t>
            </a:r>
          </a:p>
          <a:p>
            <a:pPr defTabSz="434523">
              <a:spcAft>
                <a:spcPts val="432"/>
              </a:spcAft>
              <a:defRPr/>
            </a:pPr>
            <a:r>
              <a:rPr lang="en-US" sz="760" kern="1200" dirty="0">
                <a:solidFill>
                  <a:prstClr val="black"/>
                </a:solidFill>
                <a:latin typeface="Calibri" panose="020F0502020204030204"/>
                <a:ea typeface="+mn-ea"/>
                <a:cs typeface="+mn-cs"/>
              </a:rPr>
              <a:t>Standard for Determining Joint-Employer Status</a:t>
            </a:r>
          </a:p>
          <a:p>
            <a:pPr defTabSz="434523">
              <a:spcAft>
                <a:spcPts val="432"/>
              </a:spcAft>
              <a:defRPr/>
            </a:pPr>
            <a:r>
              <a:rPr lang="en-US" sz="760" kern="1200" dirty="0">
                <a:solidFill>
                  <a:prstClr val="black"/>
                </a:solidFill>
                <a:latin typeface="Calibri" panose="020F0502020204030204"/>
                <a:ea typeface="+mn-ea"/>
                <a:cs typeface="+mn-cs"/>
              </a:rPr>
              <a:t>AGENCY: National Labor Relations Board.</a:t>
            </a:r>
          </a:p>
          <a:p>
            <a:pPr defTabSz="434523">
              <a:spcAft>
                <a:spcPts val="432"/>
              </a:spcAft>
              <a:defRPr/>
            </a:pPr>
            <a:r>
              <a:rPr lang="en-US" sz="760" kern="1200" dirty="0">
                <a:solidFill>
                  <a:prstClr val="black"/>
                </a:solidFill>
                <a:latin typeface="Calibri" panose="020F0502020204030204"/>
                <a:ea typeface="+mn-ea"/>
                <a:cs typeface="+mn-cs"/>
              </a:rPr>
              <a:t>ACTION: Notice of proposed rulemaking; request for comments.</a:t>
            </a:r>
          </a:p>
          <a:p>
            <a:pPr defTabSz="434523">
              <a:spcAft>
                <a:spcPts val="432"/>
              </a:spcAft>
              <a:defRPr/>
            </a:pPr>
            <a:r>
              <a:rPr lang="en-US" sz="760" kern="1200" dirty="0">
                <a:solidFill>
                  <a:prstClr val="black"/>
                </a:solidFill>
                <a:latin typeface="Calibri" panose="020F0502020204030204"/>
                <a:ea typeface="+mn-ea"/>
                <a:cs typeface="+mn-cs"/>
              </a:rPr>
              <a:t>SUMMARY: This notice of proposed rulemaking (NPRM) proposes to rescind and replace the final rule entitled “Joint Employer Status Under the National Labor Relations Act,” which was published on February 26, 2020 and took effect on April 27, 2020. The proposed rule would revise the standard for determining whether two employers, as defined in section 2(2) of the National Labor Relations Act (NLRA or Act), are joint employers of particular employees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D5F9C833-5E95-9FF9-0F4A-A4FC528FCA41}"/>
              </a:ext>
            </a:extLst>
          </p:cNvPr>
          <p:cNvPicPr>
            <a:picLocks noChangeAspect="1"/>
          </p:cNvPicPr>
          <p:nvPr/>
        </p:nvPicPr>
        <p:blipFill>
          <a:blip r:embed="rId2"/>
          <a:stretch>
            <a:fillRect/>
          </a:stretch>
        </p:blipFill>
        <p:spPr>
          <a:xfrm>
            <a:off x="616203" y="6363177"/>
            <a:ext cx="1062310" cy="197368"/>
          </a:xfrm>
          <a:prstGeom prst="rect">
            <a:avLst/>
          </a:prstGeom>
        </p:spPr>
      </p:pic>
      <p:pic>
        <p:nvPicPr>
          <p:cNvPr id="4" name="Picture 3">
            <a:extLst>
              <a:ext uri="{FF2B5EF4-FFF2-40B4-BE49-F238E27FC236}">
                <a16:creationId xmlns:a16="http://schemas.microsoft.com/office/drawing/2014/main" id="{9D6BDE20-AA01-CFC1-B35B-B556046D8F42}"/>
              </a:ext>
            </a:extLst>
          </p:cNvPr>
          <p:cNvPicPr>
            <a:picLocks noChangeAspect="1"/>
          </p:cNvPicPr>
          <p:nvPr/>
        </p:nvPicPr>
        <p:blipFill>
          <a:blip r:embed="rId3"/>
          <a:stretch>
            <a:fillRect/>
          </a:stretch>
        </p:blipFill>
        <p:spPr>
          <a:xfrm>
            <a:off x="4639597" y="4562171"/>
            <a:ext cx="2148554" cy="1106007"/>
          </a:xfrm>
          <a:prstGeom prst="rect">
            <a:avLst/>
          </a:prstGeom>
        </p:spPr>
      </p:pic>
    </p:spTree>
    <p:extLst>
      <p:ext uri="{BB962C8B-B14F-4D97-AF65-F5344CB8AC3E}">
        <p14:creationId xmlns:p14="http://schemas.microsoft.com/office/powerpoint/2010/main" val="1686366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E6078-E708-6A64-23DC-DAD08E63B7AE}"/>
              </a:ext>
            </a:extLst>
          </p:cNvPr>
          <p:cNvSpPr>
            <a:spLocks noGrp="1"/>
          </p:cNvSpPr>
          <p:nvPr>
            <p:ph type="title"/>
          </p:nvPr>
        </p:nvSpPr>
        <p:spPr>
          <a:xfrm>
            <a:off x="7368906" y="651510"/>
            <a:ext cx="3992513" cy="1325562"/>
          </a:xfrm>
        </p:spPr>
        <p:txBody>
          <a:bodyPr>
            <a:normAutofit/>
          </a:bodyPr>
          <a:lstStyle/>
          <a:p>
            <a:pPr marL="742950" marR="0" lvl="1" indent="-285750" algn="l">
              <a:lnSpc>
                <a:spcPct val="90000"/>
              </a:lnSpc>
              <a:spcBef>
                <a:spcPts val="360"/>
              </a:spcBef>
              <a:spcAft>
                <a:spcPts val="0"/>
              </a:spcAft>
              <a:tabLst>
                <a:tab pos="990600" algn="l"/>
              </a:tabLst>
            </a:pPr>
            <a:r>
              <a:rPr lang="en-US" sz="2400" kern="0" spc="-5" dirty="0">
                <a:effectLst/>
                <a:latin typeface="Calibri" panose="020F0502020204030204" pitchFamily="34" charset="0"/>
                <a:ea typeface="Arial" panose="020B0604020202020204" pitchFamily="34" charset="0"/>
                <a:cs typeface="Calibri" panose="020F0502020204030204" pitchFamily="34" charset="0"/>
              </a:rPr>
              <a:t>Definition of Employee vs.</a:t>
            </a:r>
            <a:br>
              <a:rPr lang="en-US" sz="2400" kern="0" spc="-5" dirty="0">
                <a:effectLst/>
                <a:latin typeface="Calibri" panose="020F0502020204030204" pitchFamily="34" charset="0"/>
                <a:ea typeface="Arial" panose="020B0604020202020204" pitchFamily="34" charset="0"/>
                <a:cs typeface="Calibri" panose="020F0502020204030204" pitchFamily="34" charset="0"/>
              </a:rPr>
            </a:br>
            <a:r>
              <a:rPr lang="en-US" sz="2400" kern="0" spc="-5" dirty="0">
                <a:effectLst/>
                <a:latin typeface="Calibri" panose="020F0502020204030204" pitchFamily="34" charset="0"/>
                <a:ea typeface="Arial" panose="020B0604020202020204" pitchFamily="34" charset="0"/>
                <a:cs typeface="Calibri" panose="020F0502020204030204" pitchFamily="34" charset="0"/>
              </a:rPr>
              <a:t>Independent Contractor</a:t>
            </a:r>
            <a:br>
              <a:rPr lang="en-US" sz="2400" dirty="0">
                <a:effectLst/>
                <a:latin typeface="Calibri" panose="020F0502020204030204" pitchFamily="34" charset="0"/>
                <a:ea typeface="Arial" panose="020B060402020202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466E2F0-E9EB-1475-F46E-D6BC11918FB7}"/>
              </a:ext>
            </a:extLst>
          </p:cNvPr>
          <p:cNvSpPr>
            <a:spLocks noGrp="1"/>
          </p:cNvSpPr>
          <p:nvPr>
            <p:ph idx="1"/>
          </p:nvPr>
        </p:nvSpPr>
        <p:spPr>
          <a:xfrm>
            <a:off x="7772400" y="1714501"/>
            <a:ext cx="4201657" cy="4931348"/>
          </a:xfrm>
        </p:spPr>
        <p:txBody>
          <a:bodyPr>
            <a:norm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In </a:t>
            </a:r>
            <a:r>
              <a:rPr lang="en-US" sz="2000" i="1" dirty="0">
                <a:latin typeface="Calibri" panose="020F0502020204030204" pitchFamily="34" charset="0"/>
                <a:ea typeface="Calibri" panose="020F0502020204030204" pitchFamily="34" charset="0"/>
                <a:cs typeface="Calibri" panose="020F0502020204030204" pitchFamily="34" charset="0"/>
              </a:rPr>
              <a:t>Atlanta Opera </a:t>
            </a:r>
            <a:r>
              <a:rPr lang="en-US" sz="2000" dirty="0">
                <a:latin typeface="Calibri" panose="020F0502020204030204" pitchFamily="34" charset="0"/>
                <a:ea typeface="Calibri" panose="020F0502020204030204" pitchFamily="34" charset="0"/>
                <a:cs typeface="Calibri" panose="020F0502020204030204" pitchFamily="34" charset="0"/>
              </a:rPr>
              <a:t>(June 20, 2023), the Board overruled Trump-era policy and returned to the prior standard</a:t>
            </a:r>
          </a:p>
          <a:p>
            <a:r>
              <a:rPr lang="en-US" sz="2000" dirty="0">
                <a:latin typeface="Calibri" panose="020F0502020204030204" pitchFamily="34" charset="0"/>
                <a:ea typeface="Calibri" panose="020F0502020204030204" pitchFamily="34" charset="0"/>
                <a:cs typeface="Calibri" panose="020F0502020204030204" pitchFamily="34" charset="0"/>
              </a:rPr>
              <a:t>Used a new (old), narrower test considering a multitude of factors when assessing employee status, with no one factor being decisive</a:t>
            </a:r>
          </a:p>
          <a:p>
            <a:r>
              <a:rPr lang="en-US" sz="2000" dirty="0">
                <a:latin typeface="Calibri" panose="020F0502020204030204" pitchFamily="34" charset="0"/>
                <a:ea typeface="Calibri" panose="020F0502020204030204" pitchFamily="34" charset="0"/>
                <a:cs typeface="Calibri" panose="020F0502020204030204" pitchFamily="34" charset="0"/>
              </a:rPr>
              <a:t>The Trump Board afforded special weight to a worker’s entrepreneurial opportunity for profit or loss – this factor is now simply one of many, which are not singularly decisive.</a:t>
            </a:r>
          </a:p>
        </p:txBody>
      </p:sp>
      <p:pic>
        <p:nvPicPr>
          <p:cNvPr id="4" name="Picture 3" descr="A group of people posing for a photo&#10;&#10;Description automatically generated with medium confidence">
            <a:extLst>
              <a:ext uri="{FF2B5EF4-FFF2-40B4-BE49-F238E27FC236}">
                <a16:creationId xmlns:a16="http://schemas.microsoft.com/office/drawing/2014/main" id="{24F5BA69-6AA9-DFC9-FCAB-8BE1DD168A60}"/>
              </a:ext>
            </a:extLst>
          </p:cNvPr>
          <p:cNvPicPr>
            <a:picLocks noChangeAspect="1"/>
          </p:cNvPicPr>
          <p:nvPr/>
        </p:nvPicPr>
        <p:blipFill rotWithShape="1">
          <a:blip r:embed="rId2"/>
          <a:srcRect t="1320" r="3" b="3"/>
          <a:stretch/>
        </p:blipFill>
        <p:spPr>
          <a:xfrm>
            <a:off x="633998" y="640080"/>
            <a:ext cx="6927007" cy="5588101"/>
          </a:xfrm>
          <a:prstGeom prst="rect">
            <a:avLst/>
          </a:prstGeom>
        </p:spPr>
      </p:pic>
      <p:pic>
        <p:nvPicPr>
          <p:cNvPr id="5" name="Picture 4">
            <a:extLst>
              <a:ext uri="{FF2B5EF4-FFF2-40B4-BE49-F238E27FC236}">
                <a16:creationId xmlns:a16="http://schemas.microsoft.com/office/drawing/2014/main" id="{682A35C5-BACF-B810-BF46-A6BE64BACF27}"/>
              </a:ext>
            </a:extLst>
          </p:cNvPr>
          <p:cNvPicPr>
            <a:picLocks noChangeAspect="1"/>
          </p:cNvPicPr>
          <p:nvPr/>
        </p:nvPicPr>
        <p:blipFill>
          <a:blip r:embed="rId3"/>
          <a:stretch>
            <a:fillRect/>
          </a:stretch>
        </p:blipFill>
        <p:spPr>
          <a:xfrm>
            <a:off x="281842" y="6554409"/>
            <a:ext cx="1115665" cy="207282"/>
          </a:xfrm>
          <a:prstGeom prst="rect">
            <a:avLst/>
          </a:prstGeom>
        </p:spPr>
      </p:pic>
    </p:spTree>
    <p:extLst>
      <p:ext uri="{BB962C8B-B14F-4D97-AF65-F5344CB8AC3E}">
        <p14:creationId xmlns:p14="http://schemas.microsoft.com/office/powerpoint/2010/main" val="2638954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A516-4DDA-DBB9-0B54-0993B768BCC9}"/>
              </a:ext>
            </a:extLst>
          </p:cNvPr>
          <p:cNvSpPr>
            <a:spLocks noGrp="1"/>
          </p:cNvSpPr>
          <p:nvPr>
            <p:ph type="title"/>
          </p:nvPr>
        </p:nvSpPr>
        <p:spPr>
          <a:xfrm>
            <a:off x="1237489" y="566382"/>
            <a:ext cx="4534047" cy="1550284"/>
          </a:xfrm>
        </p:spPr>
        <p:txBody>
          <a:bodyPr>
            <a:normAutofit/>
          </a:bodyPr>
          <a:lstStyle/>
          <a:p>
            <a:r>
              <a:rPr lang="en-US" sz="4100" dirty="0">
                <a:latin typeface="Calibri" panose="020F0502020204030204" pitchFamily="34" charset="0"/>
                <a:ea typeface="Calibri" panose="020F0502020204030204" pitchFamily="34" charset="0"/>
                <a:cs typeface="Calibri" panose="020F0502020204030204" pitchFamily="34" charset="0"/>
              </a:rPr>
              <a:t>Weingarten Rights Expansion</a:t>
            </a:r>
          </a:p>
        </p:txBody>
      </p:sp>
      <p:sp>
        <p:nvSpPr>
          <p:cNvPr id="3" name="Content Placeholder 2">
            <a:extLst>
              <a:ext uri="{FF2B5EF4-FFF2-40B4-BE49-F238E27FC236}">
                <a16:creationId xmlns:a16="http://schemas.microsoft.com/office/drawing/2014/main" id="{79A9A870-6BE5-6E26-77D4-45061B0CE31B}"/>
              </a:ext>
            </a:extLst>
          </p:cNvPr>
          <p:cNvSpPr>
            <a:spLocks noGrp="1"/>
          </p:cNvSpPr>
          <p:nvPr>
            <p:ph idx="1"/>
          </p:nvPr>
        </p:nvSpPr>
        <p:spPr>
          <a:xfrm>
            <a:off x="1024374" y="2418799"/>
            <a:ext cx="4572002" cy="3853219"/>
          </a:xfrm>
        </p:spPr>
        <p:txBody>
          <a:bodyPr>
            <a:normAutofit/>
          </a:bodyPr>
          <a:lstStyle/>
          <a:p>
            <a:pPr marL="457200" marR="0" lvl="1" indent="0">
              <a:spcBef>
                <a:spcPts val="0"/>
              </a:spcBef>
              <a:spcAft>
                <a:spcPts val="0"/>
              </a:spcAft>
              <a:buNone/>
              <a:tabLst>
                <a:tab pos="990600" algn="l"/>
              </a:tabLst>
            </a:pPr>
            <a:r>
              <a:rPr lang="en-US" sz="2000" dirty="0">
                <a:effectLst/>
                <a:latin typeface="Calibri" panose="020F0502020204030204" pitchFamily="34" charset="0"/>
                <a:ea typeface="Calibri" panose="020F0502020204030204" pitchFamily="34" charset="0"/>
                <a:cs typeface="Calibri" panose="020F0502020204030204" pitchFamily="34" charset="0"/>
              </a:rPr>
              <a:t>Current: No right for employees to have anyone else present for disciplinary interviews/investigations</a:t>
            </a:r>
          </a:p>
          <a:p>
            <a:pPr marL="457200" marR="0" lvl="1" indent="0">
              <a:spcBef>
                <a:spcPts val="0"/>
              </a:spcBef>
              <a:spcAft>
                <a:spcPts val="0"/>
              </a:spcAft>
              <a:buNone/>
              <a:tabLst>
                <a:tab pos="990600" algn="l"/>
              </a:tabLst>
            </a:pPr>
            <a:endParaRPr lang="en-US" sz="2000" dirty="0">
              <a:latin typeface="Calibri" panose="020F0502020204030204" pitchFamily="34" charset="0"/>
              <a:ea typeface="Calibri" panose="020F0502020204030204" pitchFamily="34" charset="0"/>
              <a:cs typeface="Calibri" panose="020F0502020204030204" pitchFamily="34" charset="0"/>
            </a:endParaRPr>
          </a:p>
          <a:p>
            <a:pPr marL="457200" marR="0" lvl="1" indent="0">
              <a:spcBef>
                <a:spcPts val="0"/>
              </a:spcBef>
              <a:spcAft>
                <a:spcPts val="0"/>
              </a:spcAft>
              <a:buNone/>
              <a:tabLst>
                <a:tab pos="990600" algn="l"/>
              </a:tabLst>
            </a:pPr>
            <a:r>
              <a:rPr lang="en-US" sz="2000" dirty="0">
                <a:effectLst/>
                <a:latin typeface="Calibri" panose="020F0502020204030204" pitchFamily="34" charset="0"/>
                <a:ea typeface="Calibri" panose="020F0502020204030204" pitchFamily="34" charset="0"/>
                <a:cs typeface="Calibri" panose="020F0502020204030204" pitchFamily="34" charset="0"/>
              </a:rPr>
              <a:t>NLRB Objective: Apply </a:t>
            </a:r>
            <a:r>
              <a:rPr lang="en-US" sz="2000" i="1" dirty="0">
                <a:effectLst/>
                <a:latin typeface="Calibri" panose="020F0502020204030204" pitchFamily="34" charset="0"/>
                <a:ea typeface="Calibri" panose="020F0502020204030204" pitchFamily="34" charset="0"/>
                <a:cs typeface="Calibri" panose="020F0502020204030204" pitchFamily="34" charset="0"/>
              </a:rPr>
              <a:t>Weingarten</a:t>
            </a:r>
            <a:r>
              <a:rPr lang="en-US" sz="2000" i="1" spc="-8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principles</a:t>
            </a:r>
            <a:r>
              <a:rPr lang="en-US" sz="2000" spc="-8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in</a:t>
            </a:r>
            <a:r>
              <a:rPr lang="en-US" sz="2000" spc="-8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non-unionized</a:t>
            </a:r>
            <a:r>
              <a:rPr lang="en-US" sz="2000" spc="-80" dirty="0">
                <a:effectLst/>
                <a:latin typeface="Calibri" panose="020F0502020204030204" pitchFamily="34" charset="0"/>
                <a:ea typeface="Calibri" panose="020F0502020204030204" pitchFamily="34" charset="0"/>
                <a:cs typeface="Calibri" panose="020F0502020204030204" pitchFamily="34" charset="0"/>
              </a:rPr>
              <a:t> </a:t>
            </a:r>
            <a:r>
              <a:rPr lang="en-US" sz="2000" dirty="0">
                <a:effectLst/>
                <a:latin typeface="Calibri" panose="020F0502020204030204" pitchFamily="34" charset="0"/>
                <a:ea typeface="Calibri" panose="020F0502020204030204" pitchFamily="34" charset="0"/>
                <a:cs typeface="Calibri" panose="020F0502020204030204" pitchFamily="34" charset="0"/>
              </a:rPr>
              <a:t>settings as enunciated in </a:t>
            </a:r>
            <a:r>
              <a:rPr lang="en-US" sz="2000" i="1" dirty="0">
                <a:effectLst/>
                <a:latin typeface="Calibri" panose="020F0502020204030204" pitchFamily="34" charset="0"/>
                <a:ea typeface="Calibri" panose="020F0502020204030204" pitchFamily="34" charset="0"/>
                <a:cs typeface="Calibri" panose="020F0502020204030204" pitchFamily="34" charset="0"/>
              </a:rPr>
              <a:t>IBM Corp</a:t>
            </a:r>
            <a:r>
              <a:rPr lang="en-US" sz="2000" dirty="0">
                <a:effectLst/>
                <a:latin typeface="Calibri" panose="020F0502020204030204" pitchFamily="34" charset="0"/>
                <a:ea typeface="Calibri" panose="020F0502020204030204" pitchFamily="34" charset="0"/>
                <a:cs typeface="Calibri" panose="020F0502020204030204" pitchFamily="34" charset="0"/>
              </a:rPr>
              <a:t>., 341 NLRB 1288 (2004). Would allow employees to have a representative present for disciplinary proceedings</a:t>
            </a:r>
          </a:p>
          <a:p>
            <a:pPr marL="0" marR="0" indent="0">
              <a:spcBef>
                <a:spcPts val="25"/>
              </a:spcBef>
              <a:spcAft>
                <a:spcPts val="0"/>
              </a:spcAft>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4" name="Picture 3" descr="Calendar&#10;&#10;Description automatically generated with medium confidence">
            <a:extLst>
              <a:ext uri="{FF2B5EF4-FFF2-40B4-BE49-F238E27FC236}">
                <a16:creationId xmlns:a16="http://schemas.microsoft.com/office/drawing/2014/main" id="{3E039FA3-D5C7-5AEE-1804-28E8E9A708EA}"/>
              </a:ext>
            </a:extLst>
          </p:cNvPr>
          <p:cNvPicPr>
            <a:picLocks noChangeAspect="1"/>
          </p:cNvPicPr>
          <p:nvPr/>
        </p:nvPicPr>
        <p:blipFill rotWithShape="1">
          <a:blip r:embed="rId2"/>
          <a:srcRect l="6514" r="4614"/>
          <a:stretch/>
        </p:blipFill>
        <p:spPr>
          <a:xfrm>
            <a:off x="6097181" y="10"/>
            <a:ext cx="6094819" cy="6857990"/>
          </a:xfrm>
          <a:prstGeom prst="rect">
            <a:avLst/>
          </a:prstGeom>
        </p:spPr>
      </p:pic>
      <p:pic>
        <p:nvPicPr>
          <p:cNvPr id="5" name="Picture 4">
            <a:extLst>
              <a:ext uri="{FF2B5EF4-FFF2-40B4-BE49-F238E27FC236}">
                <a16:creationId xmlns:a16="http://schemas.microsoft.com/office/drawing/2014/main" id="{763C3752-F45B-F733-9760-F799DC2F8024}"/>
              </a:ext>
            </a:extLst>
          </p:cNvPr>
          <p:cNvPicPr>
            <a:picLocks noChangeAspect="1"/>
          </p:cNvPicPr>
          <p:nvPr/>
        </p:nvPicPr>
        <p:blipFill>
          <a:blip r:embed="rId3"/>
          <a:stretch>
            <a:fillRect/>
          </a:stretch>
        </p:blipFill>
        <p:spPr>
          <a:xfrm>
            <a:off x="299540" y="6574152"/>
            <a:ext cx="1115665" cy="207282"/>
          </a:xfrm>
          <a:prstGeom prst="rect">
            <a:avLst/>
          </a:prstGeom>
        </p:spPr>
      </p:pic>
    </p:spTree>
    <p:extLst>
      <p:ext uri="{BB962C8B-B14F-4D97-AF65-F5344CB8AC3E}">
        <p14:creationId xmlns:p14="http://schemas.microsoft.com/office/powerpoint/2010/main" val="345334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0E27D1-12D8-E6DE-3DB3-20C22C7C7E31}"/>
              </a:ext>
            </a:extLst>
          </p:cNvPr>
          <p:cNvPicPr>
            <a:picLocks noChangeAspect="1"/>
          </p:cNvPicPr>
          <p:nvPr/>
        </p:nvPicPr>
        <p:blipFill rotWithShape="1">
          <a:blip r:embed="rId2">
            <a:alphaModFix amt="35000"/>
          </a:blip>
          <a:srcRect l="9022" r="1" b="1"/>
          <a:stretch/>
        </p:blipFill>
        <p:spPr>
          <a:xfrm>
            <a:off x="20" y="10"/>
            <a:ext cx="11292820" cy="6857990"/>
          </a:xfrm>
          <a:prstGeom prst="rect">
            <a:avLst/>
          </a:prstGeom>
        </p:spPr>
      </p:pic>
      <p:sp>
        <p:nvSpPr>
          <p:cNvPr id="2" name="Title 1">
            <a:extLst>
              <a:ext uri="{FF2B5EF4-FFF2-40B4-BE49-F238E27FC236}">
                <a16:creationId xmlns:a16="http://schemas.microsoft.com/office/drawing/2014/main" id="{D047A516-4DDA-DBB9-0B54-0993B768BCC9}"/>
              </a:ext>
            </a:extLst>
          </p:cNvPr>
          <p:cNvSpPr>
            <a:spLocks noGrp="1"/>
          </p:cNvSpPr>
          <p:nvPr>
            <p:ph type="title"/>
          </p:nvPr>
        </p:nvSpPr>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Stronger Remedies for ULPs	</a:t>
            </a:r>
          </a:p>
        </p:txBody>
      </p:sp>
      <p:sp>
        <p:nvSpPr>
          <p:cNvPr id="3" name="Content Placeholder 2">
            <a:extLst>
              <a:ext uri="{FF2B5EF4-FFF2-40B4-BE49-F238E27FC236}">
                <a16:creationId xmlns:a16="http://schemas.microsoft.com/office/drawing/2014/main" id="{79A9A870-6BE5-6E26-77D4-45061B0CE31B}"/>
              </a:ext>
            </a:extLst>
          </p:cNvPr>
          <p:cNvSpPr>
            <a:spLocks noGrp="1"/>
          </p:cNvSpPr>
          <p:nvPr>
            <p:ph idx="1"/>
          </p:nvPr>
        </p:nvSpPr>
        <p:spPr>
          <a:xfrm>
            <a:off x="889804" y="1599882"/>
            <a:ext cx="9625795" cy="4873062"/>
          </a:xfrm>
        </p:spPr>
        <p:txBody>
          <a:bodyPr>
            <a:normAutofit fontScale="92500"/>
          </a:bodyPr>
          <a:lstStyle/>
          <a:p>
            <a:pPr marL="0" marR="74295" lvl="0" indent="0">
              <a:spcBef>
                <a:spcPts val="0"/>
              </a:spcBef>
              <a:spcAft>
                <a:spcPts val="0"/>
              </a:spcAft>
              <a:buSzPts val="1150"/>
              <a:buNone/>
              <a:tabLst>
                <a:tab pos="762000" algn="l"/>
              </a:tabLst>
            </a:pPr>
            <a:r>
              <a:rPr lang="en-US" sz="2400" dirty="0">
                <a:latin typeface="Calibri" panose="020F0502020204030204" pitchFamily="34" charset="0"/>
                <a:ea typeface="Calibri" panose="020F0502020204030204" pitchFamily="34" charset="0"/>
                <a:cs typeface="Calibri" panose="020F0502020204030204" pitchFamily="34" charset="0"/>
              </a:rPr>
              <a:t>Injunctions- Greater use of Section 10(j) injunctions. Emphasis on </a:t>
            </a:r>
          </a:p>
          <a:p>
            <a:pPr marR="74295">
              <a:spcBef>
                <a:spcPts val="0"/>
              </a:spcBef>
              <a:buSzPts val="1150"/>
              <a:tabLst>
                <a:tab pos="762000" algn="l"/>
              </a:tabLst>
            </a:pPr>
            <a:r>
              <a:rPr lang="en-US" sz="2400" dirty="0">
                <a:latin typeface="Calibri" panose="020F0502020204030204" pitchFamily="34" charset="0"/>
                <a:ea typeface="Calibri" panose="020F0502020204030204" pitchFamily="34" charset="0"/>
                <a:cs typeface="Calibri" panose="020F0502020204030204" pitchFamily="34" charset="0"/>
              </a:rPr>
              <a:t>Cases involving discharge during a union campaign</a:t>
            </a:r>
          </a:p>
          <a:p>
            <a:pPr marR="74295">
              <a:spcBef>
                <a:spcPts val="0"/>
              </a:spcBef>
              <a:buSzPts val="1150"/>
              <a:tabLst>
                <a:tab pos="762000" algn="l"/>
              </a:tabLst>
            </a:pPr>
            <a:r>
              <a:rPr lang="en-US" sz="2400" dirty="0">
                <a:latin typeface="Calibri" panose="020F0502020204030204" pitchFamily="34" charset="0"/>
                <a:ea typeface="Calibri" panose="020F0502020204030204" pitchFamily="34" charset="0"/>
                <a:cs typeface="Calibri" panose="020F0502020204030204" pitchFamily="34" charset="0"/>
              </a:rPr>
              <a:t>Where board believes employer’s actions will lead to unfair election</a:t>
            </a:r>
          </a:p>
          <a:p>
            <a:pPr marR="74295">
              <a:spcBef>
                <a:spcPts val="0"/>
              </a:spcBef>
              <a:buSzPts val="1150"/>
              <a:tabLst>
                <a:tab pos="762000" algn="l"/>
              </a:tabLst>
            </a:pPr>
            <a:r>
              <a:rPr lang="en-US" sz="2400" dirty="0">
                <a:latin typeface="Calibri" panose="020F0502020204030204" pitchFamily="34" charset="0"/>
                <a:ea typeface="Calibri" panose="020F0502020204030204" pitchFamily="34" charset="0"/>
                <a:cs typeface="Calibri" panose="020F0502020204030204" pitchFamily="34" charset="0"/>
              </a:rPr>
              <a:t>Bad faith bargaining, refusal to bargain</a:t>
            </a:r>
          </a:p>
          <a:p>
            <a:pPr marR="74295">
              <a:spcBef>
                <a:spcPts val="0"/>
              </a:spcBef>
              <a:buSzPts val="1150"/>
              <a:tabLst>
                <a:tab pos="762000" algn="l"/>
              </a:tabLst>
            </a:pPr>
            <a:r>
              <a:rPr lang="en-US" sz="2400" dirty="0">
                <a:latin typeface="Calibri" panose="020F0502020204030204" pitchFamily="34" charset="0"/>
                <a:ea typeface="Calibri" panose="020F0502020204030204" pitchFamily="34" charset="0"/>
                <a:cs typeface="Calibri" panose="020F0502020204030204" pitchFamily="34" charset="0"/>
              </a:rPr>
              <a:t>Unlawful withdrawal of recognition of union; successor refusal to bargain or hire</a:t>
            </a:r>
          </a:p>
          <a:p>
            <a:pPr marL="0" indent="0">
              <a:buNone/>
            </a:pPr>
            <a:endParaRPr lang="en-US" sz="24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ea typeface="Calibri" panose="020F0502020204030204" pitchFamily="34" charset="0"/>
                <a:cs typeface="Calibri" panose="020F0502020204030204" pitchFamily="34" charset="0"/>
              </a:rPr>
              <a:t>Extended Remedies- NLRB will seek </a:t>
            </a:r>
            <a:r>
              <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rPr>
              <a:t>non-traditional remedies beyond lost pay/benefits. </a:t>
            </a:r>
          </a:p>
          <a:p>
            <a:r>
              <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rPr>
              <a:t>Could include compensation for healthcare expenses after losing health insurance;  money to cover credit card late fees; or the loss of a home or car that results from an unlawful discharge</a:t>
            </a:r>
          </a:p>
          <a:p>
            <a:pPr marL="0" indent="0">
              <a:buNone/>
            </a:pPr>
            <a:r>
              <a:rPr lang="en-US" sz="2400" b="0" i="0" u="none" strike="noStrike" dirty="0">
                <a:effectLst/>
                <a:latin typeface="Calibri" panose="020F0502020204030204" pitchFamily="34" charset="0"/>
                <a:ea typeface="Calibri" panose="020F0502020204030204" pitchFamily="34" charset="0"/>
                <a:cs typeface="Calibri" panose="020F0502020204030204" pitchFamily="34" charset="0"/>
              </a:rPr>
              <a:t>PRO Act provides for punitive damages.  The Build Back Better bill provides for personal liability for corporate officers for NLRA violations- Neither have passed the Senate</a:t>
            </a:r>
          </a:p>
          <a:p>
            <a:endParaRPr lang="en-US" sz="1800" dirty="0">
              <a:latin typeface="Calibri" panose="020F0502020204030204" pitchFamily="34" charset="0"/>
              <a:ea typeface="Calibri" panose="020F0502020204030204" pitchFamily="34" charset="0"/>
              <a:cs typeface="Calibri" panose="020F0502020204030204" pitchFamily="34" charset="0"/>
            </a:endParaRPr>
          </a:p>
          <a:p>
            <a:pPr marL="0" marR="74295" lvl="0" indent="0">
              <a:spcBef>
                <a:spcPts val="0"/>
              </a:spcBef>
              <a:spcAft>
                <a:spcPts val="0"/>
              </a:spcAft>
              <a:buSzPts val="1150"/>
              <a:buNone/>
              <a:tabLst>
                <a:tab pos="762000" algn="l"/>
              </a:tabLs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74295" lvl="0" indent="0">
              <a:spcBef>
                <a:spcPts val="0"/>
              </a:spcBef>
              <a:spcAft>
                <a:spcPts val="0"/>
              </a:spcAft>
              <a:buSzPts val="1150"/>
              <a:buNone/>
              <a:tabLst>
                <a:tab pos="762000" algn="l"/>
              </a:tabLs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F27B741D-C834-2773-A0CA-3EC013978FCD}"/>
              </a:ext>
            </a:extLst>
          </p:cNvPr>
          <p:cNvPicPr>
            <a:picLocks noChangeAspect="1"/>
          </p:cNvPicPr>
          <p:nvPr/>
        </p:nvPicPr>
        <p:blipFill>
          <a:blip r:embed="rId3"/>
          <a:stretch>
            <a:fillRect/>
          </a:stretch>
        </p:blipFill>
        <p:spPr>
          <a:xfrm>
            <a:off x="280368" y="6607551"/>
            <a:ext cx="1115665" cy="207282"/>
          </a:xfrm>
          <a:prstGeom prst="rect">
            <a:avLst/>
          </a:prstGeom>
        </p:spPr>
      </p:pic>
    </p:spTree>
    <p:extLst>
      <p:ext uri="{BB962C8B-B14F-4D97-AF65-F5344CB8AC3E}">
        <p14:creationId xmlns:p14="http://schemas.microsoft.com/office/powerpoint/2010/main" val="1868891677"/>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7988E-D291-C049-8F1F-19E91155331F}"/>
              </a:ext>
            </a:extLst>
          </p:cNvPr>
          <p:cNvSpPr txBox="1">
            <a:spLocks/>
          </p:cNvSpPr>
          <p:nvPr/>
        </p:nvSpPr>
        <p:spPr>
          <a:xfrm rot="16200000">
            <a:off x="519313" y="2743313"/>
            <a:ext cx="3350596" cy="480314"/>
          </a:xfrm>
          <a:prstGeom prst="rect">
            <a:avLst/>
          </a:prstGeom>
        </p:spPr>
        <p:txBody>
          <a:bodyPr/>
          <a:lstStyle>
            <a:lvl1pPr algn="l" defTabSz="914400" rtl="0" eaLnBrk="1" latinLnBrk="0" hangingPunct="1">
              <a:lnSpc>
                <a:spcPct val="85000"/>
              </a:lnSpc>
              <a:spcBef>
                <a:spcPct val="0"/>
              </a:spcBef>
              <a:buNone/>
              <a:defRPr sz="4800" b="1" i="0" kern="1200" spc="-50" baseline="0">
                <a:solidFill>
                  <a:schemeClr val="tx1">
                    <a:lumMod val="75000"/>
                    <a:lumOff val="25000"/>
                  </a:schemeClr>
                </a:solidFill>
                <a:latin typeface="Lato Black" panose="020F0502020204030203" pitchFamily="34" charset="77"/>
                <a:ea typeface="+mj-ea"/>
                <a:cs typeface="+mj-cs"/>
              </a:defRPr>
            </a:lvl1pPr>
          </a:lstStyle>
          <a:p>
            <a:pPr defTabSz="777240">
              <a:spcAft>
                <a:spcPts val="600"/>
              </a:spcAft>
            </a:pPr>
            <a:r>
              <a:rPr lang="en-US" sz="5100" b="1" i="0" kern="1200" spc="-43" baseline="0">
                <a:solidFill>
                  <a:schemeClr val="tx1">
                    <a:lumMod val="75000"/>
                    <a:lumOff val="25000"/>
                  </a:schemeClr>
                </a:solidFill>
                <a:latin typeface="Lato" panose="020F0502020204030203" pitchFamily="34" charset="0"/>
                <a:ea typeface="Lato" panose="020F0502020204030203" pitchFamily="34" charset="0"/>
                <a:cs typeface="Lato" panose="020F0502020204030203" pitchFamily="34" charset="0"/>
              </a:rPr>
              <a:t>The NLRB</a:t>
            </a:r>
            <a:endParaRPr lang="en-US" sz="6000">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3B9B22AF-97A4-9145-9C93-5AD6A0EA8429}"/>
              </a:ext>
            </a:extLst>
          </p:cNvPr>
          <p:cNvSpPr txBox="1"/>
          <p:nvPr/>
        </p:nvSpPr>
        <p:spPr>
          <a:xfrm>
            <a:off x="5752187" y="2596394"/>
            <a:ext cx="1852879" cy="824841"/>
          </a:xfrm>
          <a:prstGeom prst="rect">
            <a:avLst/>
          </a:prstGeom>
          <a:noFill/>
        </p:spPr>
        <p:txBody>
          <a:bodyPr wrap="square" rtlCol="0">
            <a:spAutoFit/>
          </a:bodyPr>
          <a:lstStyle/>
          <a:p>
            <a:pPr algn="ctr" defTabSz="777240"/>
            <a:r>
              <a:rPr lang="en-US" sz="1190" b="1" kern="1200" dirty="0">
                <a:solidFill>
                  <a:schemeClr val="tx1"/>
                </a:solidFill>
                <a:latin typeface="Lato" panose="020F0502020204030203" pitchFamily="34" charset="0"/>
                <a:ea typeface="Lato" panose="020F0502020204030203" pitchFamily="34" charset="0"/>
                <a:cs typeface="Lato" panose="020F0502020204030203" pitchFamily="34" charset="0"/>
              </a:rPr>
              <a:t>John F. Ring (R)</a:t>
            </a:r>
            <a:b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Member</a:t>
            </a:r>
          </a:p>
          <a:p>
            <a:pPr algn="ctr" defTabSz="777240"/>
            <a:r>
              <a:rPr lang="en-US" sz="1190" kern="1200" dirty="0">
                <a:solidFill>
                  <a:schemeClr val="tx1"/>
                </a:solidFill>
                <a:highlight>
                  <a:srgbClr val="FFFF00"/>
                </a:highlight>
                <a:latin typeface="Lato" panose="020F0502020204030203" pitchFamily="34" charset="0"/>
                <a:ea typeface="Lato" panose="020F0502020204030203" pitchFamily="34" charset="0"/>
                <a:cs typeface="Lato" panose="020F0502020204030203" pitchFamily="34" charset="0"/>
              </a:rPr>
              <a:t>Term ended December 16, 2022</a:t>
            </a:r>
            <a:endParaRPr lang="en-US" sz="1400" dirty="0">
              <a:highlight>
                <a:srgbClr val="FFFF00"/>
              </a:highlight>
              <a:latin typeface="Lato" panose="020F0502020204030203" pitchFamily="34" charset="0"/>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AB9F3EDF-7039-B248-A025-CDB4024AE9CA}"/>
              </a:ext>
            </a:extLst>
          </p:cNvPr>
          <p:cNvPicPr>
            <a:picLocks noChangeAspect="1"/>
          </p:cNvPicPr>
          <p:nvPr/>
        </p:nvPicPr>
        <p:blipFill>
          <a:blip r:embed="rId2"/>
          <a:stretch>
            <a:fillRect/>
          </a:stretch>
        </p:blipFill>
        <p:spPr>
          <a:xfrm>
            <a:off x="7302023" y="3639442"/>
            <a:ext cx="1532555" cy="1931793"/>
          </a:xfrm>
          <a:prstGeom prst="rect">
            <a:avLst/>
          </a:prstGeom>
        </p:spPr>
      </p:pic>
      <p:sp>
        <p:nvSpPr>
          <p:cNvPr id="8" name="TextBox 7">
            <a:extLst>
              <a:ext uri="{FF2B5EF4-FFF2-40B4-BE49-F238E27FC236}">
                <a16:creationId xmlns:a16="http://schemas.microsoft.com/office/drawing/2014/main" id="{9DEEDE3F-09A2-F34E-9904-61FF5FEAA70A}"/>
              </a:ext>
            </a:extLst>
          </p:cNvPr>
          <p:cNvSpPr txBox="1"/>
          <p:nvPr/>
        </p:nvSpPr>
        <p:spPr>
          <a:xfrm>
            <a:off x="7041668" y="5591754"/>
            <a:ext cx="2069452" cy="824841"/>
          </a:xfrm>
          <a:prstGeom prst="rect">
            <a:avLst/>
          </a:prstGeom>
          <a:noFill/>
        </p:spPr>
        <p:txBody>
          <a:bodyPr wrap="square" rtlCol="0">
            <a:spAutoFit/>
          </a:bodyPr>
          <a:lstStyle/>
          <a:p>
            <a:pPr algn="ctr" defTabSz="777240"/>
            <a:r>
              <a:rPr lang="en-US" sz="1190" b="1" kern="1200" dirty="0">
                <a:solidFill>
                  <a:schemeClr val="tx1"/>
                </a:solidFill>
                <a:latin typeface="Lato" panose="020F0502020204030203" pitchFamily="34" charset="0"/>
                <a:ea typeface="Lato" panose="020F0502020204030203" pitchFamily="34" charset="0"/>
                <a:cs typeface="Lato" panose="020F0502020204030203" pitchFamily="34" charset="0"/>
              </a:rPr>
              <a:t>Marvin E. Kaplan  (R)</a:t>
            </a:r>
          </a:p>
          <a:p>
            <a:pPr algn="ct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Member</a:t>
            </a:r>
          </a:p>
          <a:p>
            <a:pPr algn="ct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Term ends </a:t>
            </a:r>
            <a:b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August 27, 2025</a:t>
            </a:r>
            <a:endParaRPr lang="en-US" sz="1400" dirty="0">
              <a:latin typeface="Lato" panose="020F0502020204030203" pitchFamily="34" charset="0"/>
              <a:ea typeface="Lato" panose="020F0502020204030203" pitchFamily="34" charset="0"/>
              <a:cs typeface="Lato" panose="020F0502020204030203" pitchFamily="34" charset="0"/>
            </a:endParaRPr>
          </a:p>
        </p:txBody>
      </p:sp>
      <p:pic>
        <p:nvPicPr>
          <p:cNvPr id="9" name="Picture 8">
            <a:extLst>
              <a:ext uri="{FF2B5EF4-FFF2-40B4-BE49-F238E27FC236}">
                <a16:creationId xmlns:a16="http://schemas.microsoft.com/office/drawing/2014/main" id="{28079A16-BDF3-8342-8A56-EE3E13D0B744}"/>
              </a:ext>
            </a:extLst>
          </p:cNvPr>
          <p:cNvPicPr>
            <a:picLocks noChangeAspect="1"/>
          </p:cNvPicPr>
          <p:nvPr/>
        </p:nvPicPr>
        <p:blipFill>
          <a:blip r:embed="rId3"/>
          <a:stretch>
            <a:fillRect/>
          </a:stretch>
        </p:blipFill>
        <p:spPr>
          <a:xfrm>
            <a:off x="3399620" y="643467"/>
            <a:ext cx="1545434" cy="1931793"/>
          </a:xfrm>
          <a:prstGeom prst="rect">
            <a:avLst/>
          </a:prstGeom>
        </p:spPr>
      </p:pic>
      <p:sp>
        <p:nvSpPr>
          <p:cNvPr id="10" name="TextBox 9">
            <a:extLst>
              <a:ext uri="{FF2B5EF4-FFF2-40B4-BE49-F238E27FC236}">
                <a16:creationId xmlns:a16="http://schemas.microsoft.com/office/drawing/2014/main" id="{0155C4F6-29C2-B34D-AB53-6BC4AC60EFED}"/>
              </a:ext>
            </a:extLst>
          </p:cNvPr>
          <p:cNvSpPr txBox="1"/>
          <p:nvPr/>
        </p:nvSpPr>
        <p:spPr>
          <a:xfrm>
            <a:off x="3276494" y="2608249"/>
            <a:ext cx="1806434" cy="824841"/>
          </a:xfrm>
          <a:prstGeom prst="rect">
            <a:avLst/>
          </a:prstGeom>
          <a:noFill/>
        </p:spPr>
        <p:txBody>
          <a:bodyPr wrap="square" rtlCol="0">
            <a:spAutoFit/>
          </a:bodyPr>
          <a:lstStyle/>
          <a:p>
            <a:pPr algn="ctr" defTabSz="777240"/>
            <a:r>
              <a:rPr lang="en-US" sz="1190" b="1" kern="1200" dirty="0">
                <a:solidFill>
                  <a:schemeClr val="tx1"/>
                </a:solidFill>
                <a:latin typeface="Lato" panose="020F0502020204030203" pitchFamily="34" charset="0"/>
                <a:ea typeface="Lato" panose="020F0502020204030203" pitchFamily="34" charset="0"/>
                <a:cs typeface="Lato" panose="020F0502020204030203" pitchFamily="34" charset="0"/>
              </a:rPr>
              <a:t>Lauren </a:t>
            </a:r>
            <a:r>
              <a:rPr lang="en-US" sz="1190" b="1" kern="1200" dirty="0" err="1">
                <a:solidFill>
                  <a:schemeClr val="tx1"/>
                </a:solidFill>
                <a:latin typeface="Lato" panose="020F0502020204030203" pitchFamily="34" charset="0"/>
                <a:ea typeface="Lato" panose="020F0502020204030203" pitchFamily="34" charset="0"/>
                <a:cs typeface="Lato" panose="020F0502020204030203" pitchFamily="34" charset="0"/>
              </a:rPr>
              <a:t>McFerran</a:t>
            </a:r>
            <a:r>
              <a:rPr lang="en-US" sz="1190" b="1" kern="1200" dirty="0">
                <a:solidFill>
                  <a:schemeClr val="tx1"/>
                </a:solidFill>
                <a:latin typeface="Lato" panose="020F0502020204030203" pitchFamily="34" charset="0"/>
                <a:ea typeface="Lato" panose="020F0502020204030203" pitchFamily="34" charset="0"/>
                <a:cs typeface="Lato" panose="020F0502020204030203" pitchFamily="34" charset="0"/>
              </a:rPr>
              <a:t> (D)</a:t>
            </a:r>
          </a:p>
          <a:p>
            <a:pPr algn="ct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Chair</a:t>
            </a:r>
          </a:p>
          <a:p>
            <a:pPr algn="ct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Term ends </a:t>
            </a:r>
            <a:b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December 16, 2024</a:t>
            </a: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11" name="TextBox 10">
            <a:extLst>
              <a:ext uri="{FF2B5EF4-FFF2-40B4-BE49-F238E27FC236}">
                <a16:creationId xmlns:a16="http://schemas.microsoft.com/office/drawing/2014/main" id="{F5610270-0364-6E49-B97A-883E9D7CDF2F}"/>
              </a:ext>
            </a:extLst>
          </p:cNvPr>
          <p:cNvSpPr txBox="1"/>
          <p:nvPr/>
        </p:nvSpPr>
        <p:spPr>
          <a:xfrm>
            <a:off x="8110544" y="2607960"/>
            <a:ext cx="2189861" cy="824841"/>
          </a:xfrm>
          <a:prstGeom prst="rect">
            <a:avLst/>
          </a:prstGeom>
          <a:noFill/>
        </p:spPr>
        <p:txBody>
          <a:bodyPr wrap="square" rtlCol="0">
            <a:spAutoFit/>
          </a:bodyPr>
          <a:lstStyle/>
          <a:p>
            <a:pPr algn="ctr" defTabSz="777240"/>
            <a:r>
              <a:rPr lang="en-US" sz="1190" b="1" kern="1200" dirty="0">
                <a:solidFill>
                  <a:schemeClr val="tx1"/>
                </a:solidFill>
                <a:latin typeface="Lato" panose="020F0502020204030203" pitchFamily="34" charset="0"/>
                <a:ea typeface="Lato" panose="020F0502020204030203" pitchFamily="34" charset="0"/>
                <a:cs typeface="Lato" panose="020F0502020204030203" pitchFamily="34" charset="0"/>
              </a:rPr>
              <a:t>David Prouty (D)</a:t>
            </a:r>
          </a:p>
          <a:p>
            <a:pPr algn="ct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Member</a:t>
            </a:r>
          </a:p>
          <a:p>
            <a:pPr algn="ct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Term ends </a:t>
            </a:r>
            <a:b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br>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August 27, 2026</a:t>
            </a:r>
            <a:endParaRPr lang="en-US" sz="1400" dirty="0">
              <a:latin typeface="Lato" panose="020F0502020204030203" pitchFamily="34" charset="0"/>
              <a:ea typeface="Lato" panose="020F0502020204030203" pitchFamily="34" charset="0"/>
              <a:cs typeface="Lato" panose="020F0502020204030203" pitchFamily="34" charset="0"/>
            </a:endParaRPr>
          </a:p>
        </p:txBody>
      </p:sp>
      <p:sp>
        <p:nvSpPr>
          <p:cNvPr id="13" name="TextBox 12">
            <a:extLst>
              <a:ext uri="{FF2B5EF4-FFF2-40B4-BE49-F238E27FC236}">
                <a16:creationId xmlns:a16="http://schemas.microsoft.com/office/drawing/2014/main" id="{7485890F-443F-F244-9DC8-7A608466BF4A}"/>
              </a:ext>
            </a:extLst>
          </p:cNvPr>
          <p:cNvSpPr txBox="1"/>
          <p:nvPr/>
        </p:nvSpPr>
        <p:spPr>
          <a:xfrm>
            <a:off x="4666375" y="5591753"/>
            <a:ext cx="1547540" cy="824841"/>
          </a:xfrm>
          <a:prstGeom prst="rect">
            <a:avLst/>
          </a:prstGeom>
          <a:noFill/>
        </p:spPr>
        <p:txBody>
          <a:bodyPr wrap="square" rtlCol="0">
            <a:spAutoFit/>
          </a:bodyPr>
          <a:lstStyle/>
          <a:p>
            <a:pPr defTabSz="777240"/>
            <a:r>
              <a:rPr lang="en-US" sz="1190" b="1" kern="1200" dirty="0">
                <a:solidFill>
                  <a:schemeClr val="tx1"/>
                </a:solidFill>
                <a:latin typeface="Lato" panose="020F0502020204030203" pitchFamily="34" charset="0"/>
                <a:ea typeface="Lato" panose="020F0502020204030203" pitchFamily="34" charset="0"/>
                <a:cs typeface="Lato" panose="020F0502020204030203" pitchFamily="34" charset="0"/>
              </a:rPr>
              <a:t>Gwynne Wilcox (D)</a:t>
            </a:r>
          </a:p>
          <a:p>
            <a:pP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Member</a:t>
            </a:r>
          </a:p>
          <a:p>
            <a:pP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Term ends</a:t>
            </a:r>
          </a:p>
          <a:p>
            <a:pPr defTabSz="777240"/>
            <a:r>
              <a:rPr lang="en-US" sz="1190" kern="1200" dirty="0">
                <a:solidFill>
                  <a:schemeClr val="tx1"/>
                </a:solidFill>
                <a:latin typeface="Lato" panose="020F0502020204030203" pitchFamily="34" charset="0"/>
                <a:ea typeface="Lato" panose="020F0502020204030203" pitchFamily="34" charset="0"/>
                <a:cs typeface="Lato" panose="020F0502020204030203" pitchFamily="34" charset="0"/>
              </a:rPr>
              <a:t>August 27, 2028</a:t>
            </a:r>
            <a:endParaRPr lang="en-US" sz="1400"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969CC0B2-FB84-7748-9F57-373A71C92C3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347"/>
          <a:stretch/>
        </p:blipFill>
        <p:spPr bwMode="auto">
          <a:xfrm>
            <a:off x="8459577" y="672621"/>
            <a:ext cx="1489931" cy="19356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1B00C61-A986-5C80-590E-3877D64F47DE}"/>
              </a:ext>
            </a:extLst>
          </p:cNvPr>
          <p:cNvPicPr>
            <a:picLocks noChangeAspect="1"/>
          </p:cNvPicPr>
          <p:nvPr/>
        </p:nvPicPr>
        <p:blipFill>
          <a:blip r:embed="rId5"/>
          <a:stretch>
            <a:fillRect/>
          </a:stretch>
        </p:blipFill>
        <p:spPr>
          <a:xfrm>
            <a:off x="1449634" y="5937660"/>
            <a:ext cx="1078421" cy="200362"/>
          </a:xfrm>
          <a:prstGeom prst="rect">
            <a:avLst/>
          </a:prstGeom>
        </p:spPr>
      </p:pic>
      <p:sp>
        <p:nvSpPr>
          <p:cNvPr id="12" name="TextBox 11">
            <a:extLst>
              <a:ext uri="{FF2B5EF4-FFF2-40B4-BE49-F238E27FC236}">
                <a16:creationId xmlns:a16="http://schemas.microsoft.com/office/drawing/2014/main" id="{A6D27F59-8788-114B-91F7-EA8D73820CF0}"/>
              </a:ext>
            </a:extLst>
          </p:cNvPr>
          <p:cNvSpPr txBox="1"/>
          <p:nvPr/>
        </p:nvSpPr>
        <p:spPr>
          <a:xfrm>
            <a:off x="5752187" y="1655839"/>
            <a:ext cx="1704527" cy="369332"/>
          </a:xfrm>
          <a:prstGeom prst="rect">
            <a:avLst/>
          </a:prstGeom>
          <a:noFill/>
        </p:spPr>
        <p:txBody>
          <a:bodyPr wrap="square" rtlCol="0">
            <a:spAutoFit/>
          </a:bodyPr>
          <a:lstStyle/>
          <a:p>
            <a:pPr algn="ctr"/>
            <a:r>
              <a:rPr lang="en-US" dirty="0"/>
              <a:t>VACANT</a:t>
            </a:r>
          </a:p>
        </p:txBody>
      </p:sp>
      <p:pic>
        <p:nvPicPr>
          <p:cNvPr id="4" name="Picture 3">
            <a:extLst>
              <a:ext uri="{FF2B5EF4-FFF2-40B4-BE49-F238E27FC236}">
                <a16:creationId xmlns:a16="http://schemas.microsoft.com/office/drawing/2014/main" id="{ABF226FA-CC2E-FDF7-813B-4D07F4FCF5AE}"/>
              </a:ext>
            </a:extLst>
          </p:cNvPr>
          <p:cNvPicPr>
            <a:picLocks noChangeAspect="1"/>
          </p:cNvPicPr>
          <p:nvPr/>
        </p:nvPicPr>
        <p:blipFill>
          <a:blip r:embed="rId6"/>
          <a:stretch>
            <a:fillRect/>
          </a:stretch>
        </p:blipFill>
        <p:spPr>
          <a:xfrm>
            <a:off x="4422191" y="4605338"/>
            <a:ext cx="1700931" cy="499915"/>
          </a:xfrm>
          <a:prstGeom prst="rect">
            <a:avLst/>
          </a:prstGeom>
        </p:spPr>
      </p:pic>
      <p:pic>
        <p:nvPicPr>
          <p:cNvPr id="14" name="Picture 13">
            <a:extLst>
              <a:ext uri="{FF2B5EF4-FFF2-40B4-BE49-F238E27FC236}">
                <a16:creationId xmlns:a16="http://schemas.microsoft.com/office/drawing/2014/main" id="{4366C970-18D7-D78E-219B-6E1C5DB5653D}"/>
              </a:ext>
            </a:extLst>
          </p:cNvPr>
          <p:cNvPicPr>
            <a:picLocks noChangeAspect="1"/>
          </p:cNvPicPr>
          <p:nvPr/>
        </p:nvPicPr>
        <p:blipFill>
          <a:blip r:embed="rId7"/>
          <a:stretch>
            <a:fillRect/>
          </a:stretch>
        </p:blipFill>
        <p:spPr>
          <a:xfrm>
            <a:off x="4588833" y="3632539"/>
            <a:ext cx="1493649" cy="1938696"/>
          </a:xfrm>
          <a:prstGeom prst="rect">
            <a:avLst/>
          </a:prstGeom>
        </p:spPr>
      </p:pic>
    </p:spTree>
    <p:extLst>
      <p:ext uri="{BB962C8B-B14F-4D97-AF65-F5344CB8AC3E}">
        <p14:creationId xmlns:p14="http://schemas.microsoft.com/office/powerpoint/2010/main" val="42477062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2A9E-5788-9444-8CBF-7D934391C27D}"/>
              </a:ext>
            </a:extLst>
          </p:cNvPr>
          <p:cNvSpPr>
            <a:spLocks noGrp="1"/>
          </p:cNvSpPr>
          <p:nvPr>
            <p:ph type="title"/>
          </p:nvPr>
        </p:nvSpPr>
        <p:spPr>
          <a:xfrm>
            <a:off x="949047" y="643466"/>
            <a:ext cx="2771273" cy="5225627"/>
          </a:xfrm>
        </p:spPr>
        <p:txBody>
          <a:bodyPr vert="horz" lIns="91440" tIns="45720" rIns="91440" bIns="45720" rtlCol="0" anchor="ctr">
            <a:normAutofit/>
          </a:bodyPr>
          <a:lstStyle/>
          <a:p>
            <a:pPr defTabSz="914400"/>
            <a:r>
              <a:rPr lang="en-US" sz="3600" spc="-50" dirty="0">
                <a:solidFill>
                  <a:schemeClr val="tx1">
                    <a:lumMod val="75000"/>
                    <a:lumOff val="25000"/>
                  </a:schemeClr>
                </a:solidFill>
                <a:latin typeface="+mj-lt"/>
              </a:rPr>
              <a:t>TRI-CAST ADVICE MEMOS</a:t>
            </a:r>
            <a:br>
              <a:rPr lang="en-US" sz="3600" spc="-50" dirty="0">
                <a:solidFill>
                  <a:schemeClr val="tx1">
                    <a:lumMod val="75000"/>
                    <a:lumOff val="25000"/>
                  </a:schemeClr>
                </a:solidFill>
                <a:latin typeface="+mj-lt"/>
              </a:rPr>
            </a:br>
            <a:br>
              <a:rPr lang="en-US" sz="3600" spc="-50" dirty="0">
                <a:solidFill>
                  <a:schemeClr val="tx1">
                    <a:lumMod val="75000"/>
                    <a:lumOff val="25000"/>
                  </a:schemeClr>
                </a:solidFill>
                <a:latin typeface="+mj-lt"/>
              </a:rPr>
            </a:br>
            <a:r>
              <a:rPr lang="en-US" sz="3600" i="1" spc="-50" dirty="0">
                <a:solidFill>
                  <a:schemeClr val="tx1">
                    <a:lumMod val="75000"/>
                    <a:lumOff val="25000"/>
                  </a:schemeClr>
                </a:solidFill>
                <a:latin typeface="+mj-lt"/>
              </a:rPr>
              <a:t>Can You Refer to Direct Relationship?</a:t>
            </a:r>
          </a:p>
        </p:txBody>
      </p:sp>
      <p:sp>
        <p:nvSpPr>
          <p:cNvPr id="4" name="Content Placeholder 2">
            <a:extLst>
              <a:ext uri="{FF2B5EF4-FFF2-40B4-BE49-F238E27FC236}">
                <a16:creationId xmlns:a16="http://schemas.microsoft.com/office/drawing/2014/main" id="{41A803FD-2D8D-5FA0-CD43-414A0F61659D}"/>
              </a:ext>
            </a:extLst>
          </p:cNvPr>
          <p:cNvSpPr>
            <a:spLocks noGrp="1"/>
          </p:cNvSpPr>
          <p:nvPr>
            <p:ph idx="1"/>
          </p:nvPr>
        </p:nvSpPr>
        <p:spPr>
          <a:xfrm>
            <a:off x="4351019" y="852789"/>
            <a:ext cx="6895973" cy="5225628"/>
          </a:xfrm>
        </p:spPr>
        <p:txBody>
          <a:bodyPr vert="horz" lIns="0" tIns="45720" rIns="0" bIns="45720" rtlCol="0" anchor="ctr">
            <a:normAutofit/>
          </a:bodyPr>
          <a:lstStyle/>
          <a:p>
            <a:pPr marL="342900" indent="-342900" defTabSz="914400">
              <a:buFont typeface="Calibri" panose="020F0502020204030204" pitchFamily="34" charset="0"/>
              <a:buAutoNum type="arabicPeriod"/>
            </a:pPr>
            <a:r>
              <a:rPr lang="en-US" sz="1800" dirty="0">
                <a:latin typeface="+mn-lt"/>
              </a:rPr>
              <a:t>On 1/30/23, GC Abruzzo re-issued 4 Advice Memos arguing NLRB should overturn </a:t>
            </a:r>
            <a:r>
              <a:rPr lang="en-US" sz="1800" i="1" dirty="0">
                <a:latin typeface="+mn-lt"/>
              </a:rPr>
              <a:t>Tri-Cast, Inc</a:t>
            </a:r>
            <a:r>
              <a:rPr lang="en-US" sz="1800" dirty="0">
                <a:latin typeface="+mn-lt"/>
              </a:rPr>
              <a:t>., 274 NLRB 377 (1985)</a:t>
            </a:r>
          </a:p>
          <a:p>
            <a:pPr marL="342900" indent="-342900" defTabSz="914400">
              <a:buFont typeface="Calibri" panose="020F0502020204030204" pitchFamily="34" charset="0"/>
              <a:buAutoNum type="arabicPeriod"/>
            </a:pPr>
            <a:r>
              <a:rPr lang="en-US" sz="1800" dirty="0">
                <a:latin typeface="+mn-lt"/>
              </a:rPr>
              <a:t>Before </a:t>
            </a:r>
            <a:r>
              <a:rPr lang="en-US" sz="1800" i="1" dirty="0">
                <a:latin typeface="+mn-lt"/>
              </a:rPr>
              <a:t>Tri-Cast</a:t>
            </a:r>
            <a:r>
              <a:rPr lang="en-US" sz="1800" dirty="0">
                <a:latin typeface="+mn-lt"/>
              </a:rPr>
              <a:t>, misrepresenting 9(a) right to adjust grievances directly violated 8(a)(1), objectionable pre-election conduct.</a:t>
            </a:r>
          </a:p>
          <a:p>
            <a:pPr marL="342900" indent="-342900" defTabSz="914400">
              <a:buFont typeface="Calibri" panose="020F0502020204030204" pitchFamily="34" charset="0"/>
              <a:buAutoNum type="arabicPeriod"/>
            </a:pPr>
            <a:r>
              <a:rPr lang="en-US" sz="1800" dirty="0">
                <a:latin typeface="+mn-lt"/>
              </a:rPr>
              <a:t>In </a:t>
            </a:r>
            <a:r>
              <a:rPr lang="en-US" sz="1800" i="1" dirty="0">
                <a:latin typeface="+mn-lt"/>
              </a:rPr>
              <a:t>Tri-Cast</a:t>
            </a:r>
            <a:r>
              <a:rPr lang="en-US" sz="1800" dirty="0">
                <a:latin typeface="+mn-lt"/>
              </a:rPr>
              <a:t>, Board allows employer to say informal person-to-person relationship “will change,” and things will be run “by the book, with a stranger” and employer “will not be able to handle personal requests as we have been doing.”</a:t>
            </a:r>
          </a:p>
          <a:p>
            <a:pPr marL="562351" lvl="1" indent="-342900" defTabSz="914400"/>
            <a:r>
              <a:rPr lang="en-US" sz="1600" dirty="0">
                <a:latin typeface="+mn-lt"/>
              </a:rPr>
              <a:t>Finds no threat to take away an existing benefit, only explained view that relationship with the employees would change if they unionized.</a:t>
            </a:r>
          </a:p>
          <a:p>
            <a:pPr marL="562351" lvl="1" indent="-342900" defTabSz="914400"/>
            <a:r>
              <a:rPr lang="en-US" sz="1600" dirty="0">
                <a:latin typeface="+mn-lt"/>
              </a:rPr>
              <a:t>Because 9(a) contemplates changes to the employer-employee relationship, not a threat to withdraw existing benefits but merely recognition relationship would “not be as before.”</a:t>
            </a:r>
          </a:p>
          <a:p>
            <a:pPr marL="0" indent="0" defTabSz="914400">
              <a:buFont typeface="Calibri" panose="020F0502020204030204" pitchFamily="34" charset="0"/>
              <a:buNone/>
            </a:pPr>
            <a:endParaRPr lang="en-US" dirty="0">
              <a:latin typeface="+mn-lt"/>
            </a:endParaRPr>
          </a:p>
        </p:txBody>
      </p:sp>
    </p:spTree>
    <p:extLst>
      <p:ext uri="{BB962C8B-B14F-4D97-AF65-F5344CB8AC3E}">
        <p14:creationId xmlns:p14="http://schemas.microsoft.com/office/powerpoint/2010/main" val="3574899848"/>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2A9E-5788-9444-8CBF-7D934391C27D}"/>
              </a:ext>
            </a:extLst>
          </p:cNvPr>
          <p:cNvSpPr>
            <a:spLocks noGrp="1"/>
          </p:cNvSpPr>
          <p:nvPr>
            <p:ph type="title"/>
          </p:nvPr>
        </p:nvSpPr>
        <p:spPr>
          <a:xfrm>
            <a:off x="949047" y="643466"/>
            <a:ext cx="2771273" cy="5225627"/>
          </a:xfrm>
        </p:spPr>
        <p:txBody>
          <a:bodyPr vert="horz" lIns="91440" tIns="45720" rIns="91440" bIns="45720" rtlCol="0" anchor="ctr">
            <a:normAutofit/>
          </a:bodyPr>
          <a:lstStyle/>
          <a:p>
            <a:pPr defTabSz="914400"/>
            <a:r>
              <a:rPr lang="en-US" sz="3600" spc="-50">
                <a:solidFill>
                  <a:schemeClr val="tx1">
                    <a:lumMod val="75000"/>
                    <a:lumOff val="25000"/>
                  </a:schemeClr>
                </a:solidFill>
                <a:latin typeface="+mj-lt"/>
              </a:rPr>
              <a:t>TRI-CAST ADVICE MEMOS</a:t>
            </a:r>
            <a:br>
              <a:rPr lang="en-US" sz="3600" spc="-50">
                <a:solidFill>
                  <a:schemeClr val="tx1">
                    <a:lumMod val="75000"/>
                    <a:lumOff val="25000"/>
                  </a:schemeClr>
                </a:solidFill>
                <a:latin typeface="+mj-lt"/>
              </a:rPr>
            </a:br>
            <a:br>
              <a:rPr lang="en-US" sz="3600" spc="-50">
                <a:solidFill>
                  <a:schemeClr val="tx1">
                    <a:lumMod val="75000"/>
                    <a:lumOff val="25000"/>
                  </a:schemeClr>
                </a:solidFill>
                <a:latin typeface="+mj-lt"/>
              </a:rPr>
            </a:br>
            <a:r>
              <a:rPr lang="en-US" sz="3600" i="1" spc="-50">
                <a:solidFill>
                  <a:schemeClr val="tx1">
                    <a:lumMod val="75000"/>
                    <a:lumOff val="25000"/>
                  </a:schemeClr>
                </a:solidFill>
                <a:latin typeface="+mj-lt"/>
              </a:rPr>
              <a:t>Can You Refer to Direct Relationship?</a:t>
            </a:r>
          </a:p>
        </p:txBody>
      </p:sp>
      <p:sp>
        <p:nvSpPr>
          <p:cNvPr id="4" name="Content Placeholder 2">
            <a:extLst>
              <a:ext uri="{FF2B5EF4-FFF2-40B4-BE49-F238E27FC236}">
                <a16:creationId xmlns:a16="http://schemas.microsoft.com/office/drawing/2014/main" id="{41A803FD-2D8D-5FA0-CD43-414A0F61659D}"/>
              </a:ext>
            </a:extLst>
          </p:cNvPr>
          <p:cNvSpPr>
            <a:spLocks noGrp="1"/>
          </p:cNvSpPr>
          <p:nvPr>
            <p:ph idx="1"/>
          </p:nvPr>
        </p:nvSpPr>
        <p:spPr>
          <a:xfrm>
            <a:off x="4351019" y="643466"/>
            <a:ext cx="6895973" cy="5225628"/>
          </a:xfrm>
        </p:spPr>
        <p:txBody>
          <a:bodyPr vert="horz" lIns="0" tIns="45720" rIns="0" bIns="45720" rtlCol="0" anchor="ctr">
            <a:normAutofit lnSpcReduction="10000"/>
          </a:bodyPr>
          <a:lstStyle/>
          <a:p>
            <a:pPr marL="0" indent="0" defTabSz="914400">
              <a:buFont typeface="Calibri" panose="020F0502020204030204" pitchFamily="34" charset="0"/>
              <a:buNone/>
            </a:pPr>
            <a:r>
              <a:rPr lang="en-US" sz="1800" b="1" i="0" dirty="0">
                <a:effectLst/>
                <a:latin typeface="+mn-lt"/>
              </a:rPr>
              <a:t>The following employer statements </a:t>
            </a:r>
            <a:r>
              <a:rPr lang="en-US" sz="1800" b="1" dirty="0">
                <a:latin typeface="+mn-lt"/>
              </a:rPr>
              <a:t>would most likely be </a:t>
            </a:r>
            <a:r>
              <a:rPr lang="en-US" sz="1800" b="1" i="0" dirty="0">
                <a:effectLst/>
                <a:latin typeface="+mn-lt"/>
              </a:rPr>
              <a:t>unlawful under the </a:t>
            </a:r>
            <a:r>
              <a:rPr lang="en-US" sz="1800" b="1" i="1" dirty="0">
                <a:effectLst/>
                <a:latin typeface="+mn-lt"/>
              </a:rPr>
              <a:t>Tri-Cast </a:t>
            </a:r>
            <a:r>
              <a:rPr lang="en-US" sz="1800" b="1" dirty="0">
                <a:effectLst/>
                <a:latin typeface="+mn-lt"/>
              </a:rPr>
              <a:t>memos</a:t>
            </a:r>
            <a:endParaRPr lang="en-US" sz="1800" b="1" i="0" dirty="0">
              <a:effectLst/>
              <a:latin typeface="+mn-lt"/>
            </a:endParaRPr>
          </a:p>
          <a:p>
            <a:pPr marL="457200" indent="-457200" defTabSz="914400">
              <a:buFont typeface="Calibri" panose="020F0502020204030204" pitchFamily="34" charset="0"/>
              <a:buAutoNum type="arabicPeriod"/>
            </a:pPr>
            <a:r>
              <a:rPr lang="en-US" sz="1800" b="0" i="0" dirty="0">
                <a:effectLst/>
                <a:latin typeface="+mn-lt"/>
              </a:rPr>
              <a:t>“There would be no direct contact allowed between supervisors, managers and employees.”</a:t>
            </a:r>
          </a:p>
          <a:p>
            <a:pPr marL="457200" indent="-457200" defTabSz="914400">
              <a:buFont typeface="Calibri" panose="020F0502020204030204" pitchFamily="34" charset="0"/>
              <a:buAutoNum type="arabicPeriod"/>
            </a:pPr>
            <a:r>
              <a:rPr lang="en-US" sz="1800" b="0" i="0" dirty="0">
                <a:effectLst/>
                <a:latin typeface="+mn-lt"/>
              </a:rPr>
              <a:t>Employees “could no longer come to HR or the plant manager and talk to them about your problems, you would only be allowed to do that through a union representative.”</a:t>
            </a:r>
          </a:p>
          <a:p>
            <a:pPr marL="457200" indent="-457200" defTabSz="914400">
              <a:buFont typeface="Calibri" panose="020F0502020204030204" pitchFamily="34" charset="0"/>
              <a:buAutoNum type="arabicPeriod"/>
            </a:pPr>
            <a:r>
              <a:rPr lang="en-US" sz="1800" b="0" i="0" dirty="0">
                <a:effectLst/>
                <a:latin typeface="+mn-lt"/>
              </a:rPr>
              <a:t>“You can't just come to me as your manager anymore. You have to go to your union rep.”</a:t>
            </a:r>
          </a:p>
          <a:p>
            <a:pPr marL="457200" indent="-457200" defTabSz="914400">
              <a:buFont typeface="Calibri" panose="020F0502020204030204" pitchFamily="34" charset="0"/>
              <a:buAutoNum type="arabicPeriod"/>
            </a:pPr>
            <a:r>
              <a:rPr lang="en-US" sz="1800" b="0" i="0" dirty="0">
                <a:effectLst/>
                <a:latin typeface="+mn-lt"/>
              </a:rPr>
              <a:t>If you sign a union card, “you'll be giving up your right to speak for and represent yourself.”</a:t>
            </a:r>
          </a:p>
          <a:p>
            <a:pPr marL="457200" indent="-457200" defTabSz="914400">
              <a:buFont typeface="Calibri" panose="020F0502020204030204" pitchFamily="34" charset="0"/>
              <a:buAutoNum type="arabicPeriod"/>
            </a:pPr>
            <a:r>
              <a:rPr lang="en-US" sz="1800" b="0" i="0" dirty="0">
                <a:effectLst/>
                <a:latin typeface="+mn-lt"/>
              </a:rPr>
              <a:t>If you sign a union card, “you no longer have a voice, you've signed that away to some third party.”</a:t>
            </a:r>
          </a:p>
          <a:p>
            <a:pPr marL="457200" indent="-457200" defTabSz="914400">
              <a:buFont typeface="Calibri" panose="020F0502020204030204" pitchFamily="34" charset="0"/>
              <a:buAutoNum type="arabicPeriod"/>
            </a:pPr>
            <a:r>
              <a:rPr lang="en-US" sz="1800" b="0" i="0" dirty="0">
                <a:effectLst/>
                <a:latin typeface="+mn-lt"/>
              </a:rPr>
              <a:t>“Everything would be filtered through the union.”</a:t>
            </a:r>
          </a:p>
          <a:p>
            <a:pPr marL="457200" indent="-457200" defTabSz="914400">
              <a:buFont typeface="Calibri" panose="020F0502020204030204" pitchFamily="34" charset="0"/>
              <a:buAutoNum type="arabicPeriod"/>
            </a:pPr>
            <a:r>
              <a:rPr lang="en-US" sz="1800" b="0" i="0" dirty="0">
                <a:effectLst/>
                <a:latin typeface="+mn-lt"/>
              </a:rPr>
              <a:t>“The number one difference with a unionized environment is that you will not have the pleasure of working with me or management directly. You will have to go through the union to have a relationship with us.”</a:t>
            </a:r>
          </a:p>
        </p:txBody>
      </p:sp>
    </p:spTree>
    <p:extLst>
      <p:ext uri="{BB962C8B-B14F-4D97-AF65-F5344CB8AC3E}">
        <p14:creationId xmlns:p14="http://schemas.microsoft.com/office/powerpoint/2010/main" val="3660544126"/>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A516-4DDA-DBB9-0B54-0993B768BCC9}"/>
              </a:ext>
            </a:extLst>
          </p:cNvPr>
          <p:cNvSpPr>
            <a:spLocks noGrp="1"/>
          </p:cNvSpPr>
          <p:nvPr>
            <p:ph type="title"/>
          </p:nvPr>
        </p:nvSpPr>
        <p:spPr/>
        <p:txBody>
          <a:bodyPr>
            <a:normAutofit/>
          </a:bodyPr>
          <a:lstStyle/>
          <a:p>
            <a:r>
              <a:rPr lang="en-US" sz="4100" kern="0" spc="-5" dirty="0">
                <a:effectLst/>
                <a:latin typeface="Calibri" panose="020F0502020204030204" pitchFamily="34" charset="0"/>
                <a:ea typeface="Arial" panose="020B0604020202020204" pitchFamily="34" charset="0"/>
                <a:cs typeface="Calibri" panose="020F0502020204030204" pitchFamily="34" charset="0"/>
              </a:rPr>
              <a:t>Other Case Review Outlined </a:t>
            </a:r>
            <a:r>
              <a:rPr lang="en-US" sz="4100" kern="0" spc="-5" dirty="0">
                <a:latin typeface="Calibri" panose="020F0502020204030204" pitchFamily="34" charset="0"/>
                <a:ea typeface="Arial" panose="020B0604020202020204" pitchFamily="34" charset="0"/>
                <a:cs typeface="Calibri" panose="020F0502020204030204" pitchFamily="34" charset="0"/>
              </a:rPr>
              <a:t>in the GC Memo</a:t>
            </a:r>
            <a:br>
              <a:rPr lang="en-US" sz="4100" kern="0" spc="-5" dirty="0">
                <a:latin typeface="Calibri" panose="020F0502020204030204" pitchFamily="34" charset="0"/>
                <a:ea typeface="Arial" panose="020B0604020202020204" pitchFamily="34" charset="0"/>
                <a:cs typeface="Calibri" panose="020F0502020204030204" pitchFamily="34" charset="0"/>
              </a:rPr>
            </a:br>
            <a:endParaRPr lang="en-US" sz="4100"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9A9A870-6BE5-6E26-77D4-45061B0CE31B}"/>
              </a:ext>
            </a:extLst>
          </p:cNvPr>
          <p:cNvSpPr>
            <a:spLocks noGrp="1"/>
          </p:cNvSpPr>
          <p:nvPr>
            <p:ph idx="1"/>
          </p:nvPr>
        </p:nvSpPr>
        <p:spPr/>
        <p:txBody>
          <a:bodyPr>
            <a:normAutofit fontScale="85000" lnSpcReduction="10000"/>
          </a:bodyPr>
          <a:lstStyle/>
          <a:p>
            <a:pPr>
              <a:spcBef>
                <a:spcPts val="10"/>
              </a:spcBef>
            </a:pPr>
            <a:r>
              <a:rPr lang="en-US" dirty="0">
                <a:latin typeface="Calibri" panose="020F0502020204030204" pitchFamily="34" charset="0"/>
                <a:ea typeface="Arial" panose="020B0604020202020204" pitchFamily="34" charset="0"/>
                <a:cs typeface="Calibri" panose="020F0502020204030204" pitchFamily="34" charset="0"/>
              </a:rPr>
              <a:t>Cases allowing permanent </a:t>
            </a:r>
            <a:r>
              <a:rPr lang="en-US" dirty="0">
                <a:effectLst/>
                <a:latin typeface="Calibri" panose="020F0502020204030204" pitchFamily="34" charset="0"/>
                <a:ea typeface="Arial" panose="020B0604020202020204" pitchFamily="34" charset="0"/>
                <a:cs typeface="Calibri" panose="020F0502020204030204" pitchFamily="34" charset="0"/>
              </a:rPr>
              <a:t>replacement of economic strikers (currently allowed)</a:t>
            </a:r>
          </a:p>
          <a:p>
            <a:pPr marL="0" marR="0">
              <a:spcBef>
                <a:spcPts val="10"/>
              </a:spcBef>
              <a:spcAft>
                <a:spcPts val="0"/>
              </a:spcAft>
            </a:pPr>
            <a:r>
              <a:rPr lang="en-US" dirty="0">
                <a:latin typeface="Calibri" panose="020F0502020204030204" pitchFamily="34" charset="0"/>
                <a:ea typeface="Arial" panose="020B0604020202020204" pitchFamily="34" charset="0"/>
                <a:cs typeface="Calibri" panose="020F0502020204030204" pitchFamily="34" charset="0"/>
              </a:rPr>
              <a:t>Cases involving intermittent strikes (not currently protected) </a:t>
            </a:r>
          </a:p>
          <a:p>
            <a:pPr marL="0" marR="0">
              <a:spcBef>
                <a:spcPts val="10"/>
              </a:spcBef>
              <a:spcAft>
                <a:spcPts val="0"/>
              </a:spcAft>
            </a:pPr>
            <a:r>
              <a:rPr lang="en-US" dirty="0">
                <a:effectLst/>
                <a:latin typeface="Calibri" panose="020F0502020204030204" pitchFamily="34" charset="0"/>
                <a:ea typeface="Arial" panose="020B0604020202020204" pitchFamily="34" charset="0"/>
                <a:cs typeface="Calibri" panose="020F0502020204030204" pitchFamily="34" charset="0"/>
              </a:rPr>
              <a:t>Cases involving secondary strikes (not currently protected)</a:t>
            </a:r>
            <a:endParaRPr lang="en-US" dirty="0">
              <a:latin typeface="Calibri" panose="020F0502020204030204" pitchFamily="34" charset="0"/>
              <a:ea typeface="Arial" panose="020B0604020202020204" pitchFamily="34" charset="0"/>
              <a:cs typeface="Calibri" panose="020F0502020204030204" pitchFamily="34" charset="0"/>
            </a:endParaRPr>
          </a:p>
          <a:p>
            <a:pPr marL="0" marR="0">
              <a:spcBef>
                <a:spcPts val="10"/>
              </a:spcBef>
              <a:spcAft>
                <a:spcPts val="0"/>
              </a:spcAft>
            </a:pPr>
            <a:r>
              <a:rPr lang="en-US" dirty="0">
                <a:effectLst/>
                <a:latin typeface="Calibri" panose="020F0502020204030204" pitchFamily="34" charset="0"/>
                <a:ea typeface="Symbol" panose="05050102010706020507" pitchFamily="18" charset="2"/>
                <a:cs typeface="Calibri" panose="020F0502020204030204" pitchFamily="34" charset="0"/>
              </a:rPr>
              <a:t>Cases allowing employers to </a:t>
            </a:r>
            <a:r>
              <a:rPr lang="en-US" dirty="0">
                <a:latin typeface="Calibri" panose="020F0502020204030204" pitchFamily="34" charset="0"/>
                <a:ea typeface="Symbol" panose="05050102010706020507" pitchFamily="18" charset="2"/>
                <a:cs typeface="Calibri" panose="020F0502020204030204" pitchFamily="34" charset="0"/>
              </a:rPr>
              <a:t>offer replacement workers superior terms to those offered striking employees (currently allowed)</a:t>
            </a:r>
          </a:p>
          <a:p>
            <a:pPr marL="0" marR="0">
              <a:spcBef>
                <a:spcPts val="10"/>
              </a:spcBef>
              <a:spcAft>
                <a:spcPts val="0"/>
              </a:spcAft>
            </a:pPr>
            <a:r>
              <a:rPr lang="en-US" dirty="0">
                <a:latin typeface="Calibri" panose="020F0502020204030204" pitchFamily="34" charset="0"/>
                <a:ea typeface="Symbol" panose="05050102010706020507" pitchFamily="18" charset="2"/>
                <a:cs typeface="Calibri" panose="020F0502020204030204" pitchFamily="34" charset="0"/>
              </a:rPr>
              <a:t>Cases preferring deferral to arbitration on claims alleging ULPs (currently allowed)</a:t>
            </a:r>
          </a:p>
          <a:p>
            <a:pPr marL="0" marR="0">
              <a:spcBef>
                <a:spcPts val="10"/>
              </a:spcBef>
              <a:spcAft>
                <a:spcPts val="0"/>
              </a:spcAft>
            </a:pPr>
            <a:r>
              <a:rPr lang="en-US" dirty="0">
                <a:latin typeface="Calibri" panose="020F0502020204030204" pitchFamily="34" charset="0"/>
                <a:ea typeface="Symbol" panose="05050102010706020507" pitchFamily="18" charset="2"/>
                <a:cs typeface="Calibri" panose="020F0502020204030204" pitchFamily="34" charset="0"/>
              </a:rPr>
              <a:t>Cases restricting remedial measures (esp. when employee waives reinstatement in exchange for cash settlement)</a:t>
            </a:r>
          </a:p>
          <a:p>
            <a:pPr marL="0" marR="0">
              <a:spcBef>
                <a:spcPts val="10"/>
              </a:spcBef>
              <a:spcAft>
                <a:spcPts val="0"/>
              </a:spcAft>
            </a:pPr>
            <a:r>
              <a:rPr lang="en-US" dirty="0">
                <a:latin typeface="Calibri" panose="020F0502020204030204" pitchFamily="34" charset="0"/>
                <a:ea typeface="Symbol" panose="05050102010706020507" pitchFamily="18" charset="2"/>
                <a:cs typeface="Calibri" panose="020F0502020204030204" pitchFamily="34" charset="0"/>
              </a:rPr>
              <a:t>Cases limiting NLRB jurisdiction over religious institution employers (NLRB wants them classified as “employers” and employees able to unionize under the Act)</a:t>
            </a:r>
          </a:p>
          <a:p>
            <a:pPr marL="0" marR="0">
              <a:spcBef>
                <a:spcPts val="10"/>
              </a:spcBef>
              <a:spcAft>
                <a:spcPts val="0"/>
              </a:spcAft>
            </a:pPr>
            <a:r>
              <a:rPr lang="en-US" dirty="0">
                <a:latin typeface="Calibri" panose="020F0502020204030204" pitchFamily="34" charset="0"/>
                <a:ea typeface="Symbol" panose="05050102010706020507" pitchFamily="18" charset="2"/>
                <a:cs typeface="Calibri" panose="020F0502020204030204" pitchFamily="34" charset="0"/>
              </a:rPr>
              <a:t>Cases that broaden management rights under a CBA or after expiration of CBA</a:t>
            </a:r>
          </a:p>
          <a:p>
            <a:pPr marL="0" marR="0">
              <a:spcBef>
                <a:spcPts val="10"/>
              </a:spcBef>
              <a:spcAft>
                <a:spcPts val="0"/>
              </a:spcAft>
            </a:pPr>
            <a:r>
              <a:rPr lang="en-US" dirty="0">
                <a:latin typeface="Calibri" panose="020F0502020204030204" pitchFamily="34" charset="0"/>
                <a:ea typeface="Symbol" panose="05050102010706020507" pitchFamily="18" charset="2"/>
                <a:cs typeface="Calibri" panose="020F0502020204030204" pitchFamily="34" charset="0"/>
              </a:rPr>
              <a:t>Cases that protect employers who engage in “surface bargaining”</a:t>
            </a:r>
          </a:p>
          <a:p>
            <a:pPr marL="0" marR="0" indent="0">
              <a:spcBef>
                <a:spcPts val="10"/>
              </a:spcBef>
              <a:spcAft>
                <a:spcPts val="0"/>
              </a:spcAft>
              <a:buNone/>
            </a:pPr>
            <a:endParaRPr lang="en-US" dirty="0">
              <a:latin typeface="Calibri" panose="020F0502020204030204" pitchFamily="34" charset="0"/>
              <a:ea typeface="Symbol" panose="05050102010706020507" pitchFamily="18" charset="2"/>
              <a:cs typeface="Calibri" panose="020F0502020204030204" pitchFamily="34" charset="0"/>
            </a:endParaRPr>
          </a:p>
          <a:p>
            <a:pPr marL="0" marR="0">
              <a:spcBef>
                <a:spcPts val="10"/>
              </a:spcBef>
              <a:spcAft>
                <a:spcPts val="0"/>
              </a:spcAft>
            </a:pPr>
            <a:endParaRPr lang="en-US" dirty="0">
              <a:effectLst/>
              <a:latin typeface="Arial" panose="020B0604020202020204" pitchFamily="34" charset="0"/>
              <a:ea typeface="Symbol" panose="05050102010706020507" pitchFamily="18" charset="2"/>
              <a:cs typeface="Symbol" panose="05050102010706020507" pitchFamily="18" charset="2"/>
            </a:endParaRPr>
          </a:p>
        </p:txBody>
      </p:sp>
      <p:pic>
        <p:nvPicPr>
          <p:cNvPr id="4" name="Picture 3">
            <a:extLst>
              <a:ext uri="{FF2B5EF4-FFF2-40B4-BE49-F238E27FC236}">
                <a16:creationId xmlns:a16="http://schemas.microsoft.com/office/drawing/2014/main" id="{D0F0FD2A-9132-A05D-A714-68C7849422A4}"/>
              </a:ext>
            </a:extLst>
          </p:cNvPr>
          <p:cNvPicPr>
            <a:picLocks noChangeAspect="1"/>
          </p:cNvPicPr>
          <p:nvPr/>
        </p:nvPicPr>
        <p:blipFill>
          <a:blip r:embed="rId2"/>
          <a:stretch>
            <a:fillRect/>
          </a:stretch>
        </p:blipFill>
        <p:spPr>
          <a:xfrm>
            <a:off x="600407" y="6215281"/>
            <a:ext cx="1115665" cy="207282"/>
          </a:xfrm>
          <a:prstGeom prst="rect">
            <a:avLst/>
          </a:prstGeom>
        </p:spPr>
      </p:pic>
    </p:spTree>
    <p:extLst>
      <p:ext uri="{BB962C8B-B14F-4D97-AF65-F5344CB8AC3E}">
        <p14:creationId xmlns:p14="http://schemas.microsoft.com/office/powerpoint/2010/main" val="3555591667"/>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C47A2-0485-884A-5C89-E4C393592552}"/>
              </a:ext>
            </a:extLst>
          </p:cNvPr>
          <p:cNvSpPr>
            <a:spLocks noGrp="1"/>
          </p:cNvSpPr>
          <p:nvPr>
            <p:ph type="title"/>
          </p:nvPr>
        </p:nvSpPr>
        <p:spPr>
          <a:xfrm>
            <a:off x="6746628" y="1783959"/>
            <a:ext cx="4645250" cy="2889114"/>
          </a:xfrm>
        </p:spPr>
        <p:txBody>
          <a:bodyPr vert="horz" lIns="91440" tIns="45720" rIns="91440" bIns="45720" rtlCol="0" anchor="b">
            <a:normAutofit fontScale="90000"/>
          </a:bodyPr>
          <a:lstStyle/>
          <a:p>
            <a:r>
              <a:rPr lang="en-US" sz="6000" dirty="0">
                <a:latin typeface="Calibri" panose="020F0502020204030204" pitchFamily="34" charset="0"/>
                <a:ea typeface="Calibri" panose="020F0502020204030204" pitchFamily="34" charset="0"/>
                <a:cs typeface="Calibri" panose="020F0502020204030204" pitchFamily="34" charset="0"/>
              </a:rPr>
              <a:t>It’s Real. </a:t>
            </a:r>
            <a:br>
              <a:rPr lang="en-US" sz="6000" dirty="0">
                <a:latin typeface="Calibri" panose="020F0502020204030204" pitchFamily="34" charset="0"/>
                <a:ea typeface="Calibri" panose="020F0502020204030204" pitchFamily="34" charset="0"/>
                <a:cs typeface="Calibri" panose="020F0502020204030204" pitchFamily="34" charset="0"/>
              </a:rPr>
            </a:br>
            <a:r>
              <a:rPr lang="en-US" sz="6000" dirty="0">
                <a:latin typeface="Calibri" panose="020F0502020204030204" pitchFamily="34" charset="0"/>
                <a:ea typeface="Calibri" panose="020F0502020204030204" pitchFamily="34" charset="0"/>
                <a:cs typeface="Calibri" panose="020F0502020204030204" pitchFamily="34" charset="0"/>
              </a:rPr>
              <a:t>It’s Here. </a:t>
            </a:r>
            <a:br>
              <a:rPr lang="en-US" sz="6000" dirty="0">
                <a:latin typeface="Calibri" panose="020F0502020204030204" pitchFamily="34" charset="0"/>
                <a:ea typeface="Calibri" panose="020F0502020204030204" pitchFamily="34" charset="0"/>
                <a:cs typeface="Calibri" panose="020F0502020204030204" pitchFamily="34" charset="0"/>
              </a:rPr>
            </a:br>
            <a:r>
              <a:rPr lang="en-US" sz="6000" dirty="0">
                <a:latin typeface="Calibri" panose="020F0502020204030204" pitchFamily="34" charset="0"/>
                <a:ea typeface="Calibri" panose="020F0502020204030204" pitchFamily="34" charset="0"/>
                <a:cs typeface="Calibri" panose="020F0502020204030204" pitchFamily="34" charset="0"/>
              </a:rPr>
              <a:t>Be Aware.</a:t>
            </a:r>
            <a:br>
              <a:rPr lang="en-US" sz="6000" dirty="0">
                <a:latin typeface="Calibri" panose="020F0502020204030204" pitchFamily="34" charset="0"/>
                <a:ea typeface="Calibri" panose="020F0502020204030204" pitchFamily="34" charset="0"/>
                <a:cs typeface="Calibri" panose="020F0502020204030204" pitchFamily="34" charset="0"/>
              </a:rPr>
            </a:br>
            <a:r>
              <a:rPr lang="en-US" sz="6000" dirty="0">
                <a:latin typeface="Calibri" panose="020F0502020204030204" pitchFamily="34" charset="0"/>
                <a:ea typeface="Calibri" panose="020F0502020204030204" pitchFamily="34" charset="0"/>
                <a:cs typeface="Calibri" panose="020F0502020204030204" pitchFamily="34" charset="0"/>
              </a:rPr>
              <a:t>Be Prepared.</a:t>
            </a:r>
          </a:p>
        </p:txBody>
      </p:sp>
      <p:pic>
        <p:nvPicPr>
          <p:cNvPr id="5" name="Content Placeholder 4">
            <a:extLst>
              <a:ext uri="{FF2B5EF4-FFF2-40B4-BE49-F238E27FC236}">
                <a16:creationId xmlns:a16="http://schemas.microsoft.com/office/drawing/2014/main" id="{F91B2925-FAE2-7E06-52FE-9879F3FBDE10}"/>
              </a:ext>
            </a:extLst>
          </p:cNvPr>
          <p:cNvPicPr>
            <a:picLocks noGrp="1" noChangeAspect="1"/>
          </p:cNvPicPr>
          <p:nvPr>
            <p:ph idx="1"/>
          </p:nvPr>
        </p:nvPicPr>
        <p:blipFill rotWithShape="1">
          <a:blip r:embed="rId2"/>
          <a:srcRect b="2380"/>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40884594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ACF81-3A89-FC7E-8D96-8027109328CD}"/>
              </a:ext>
            </a:extLst>
          </p:cNvPr>
          <p:cNvSpPr>
            <a:spLocks noGrp="1"/>
          </p:cNvSpPr>
          <p:nvPr>
            <p:ph type="title"/>
          </p:nvPr>
        </p:nvSpPr>
        <p:spPr>
          <a:xfrm>
            <a:off x="762000" y="1138265"/>
            <a:ext cx="5791199" cy="1401183"/>
          </a:xfrm>
        </p:spPr>
        <p:txBody>
          <a:bodyPr anchor="t">
            <a:normAutofit/>
          </a:bodyPr>
          <a:lstStyle/>
          <a:p>
            <a:r>
              <a:rPr lang="en-US" sz="3200"/>
              <a:t>Practical Steps Employers Should Take Now</a:t>
            </a:r>
          </a:p>
        </p:txBody>
      </p:sp>
      <p:cxnSp>
        <p:nvCxnSpPr>
          <p:cNvPr id="21" name="Straight Connector 2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5CE354-8240-89FA-E4CB-C9B95A43DA51}"/>
              </a:ext>
            </a:extLst>
          </p:cNvPr>
          <p:cNvSpPr>
            <a:spLocks noGrp="1"/>
          </p:cNvSpPr>
          <p:nvPr>
            <p:ph idx="1"/>
          </p:nvPr>
        </p:nvSpPr>
        <p:spPr>
          <a:xfrm>
            <a:off x="762000" y="2539448"/>
            <a:ext cx="5791199" cy="4064552"/>
          </a:xfrm>
        </p:spPr>
        <p:txBody>
          <a:bodyPr>
            <a:normAutofit/>
          </a:bodyPr>
          <a:lstStyle/>
          <a:p>
            <a:r>
              <a:rPr lang="en-US" sz="1600" dirty="0"/>
              <a:t>Maintain atmosphere of trust and open communication with your workforce.</a:t>
            </a:r>
          </a:p>
          <a:p>
            <a:pPr lvl="1"/>
            <a:r>
              <a:rPr lang="en-US" sz="1600" dirty="0"/>
              <a:t>Prioritize employee engagement, manager approachability </a:t>
            </a:r>
          </a:p>
          <a:p>
            <a:r>
              <a:rPr lang="en-US" sz="1600" dirty="0"/>
              <a:t>Scrutinize policies, procedures, severance agreements for potential Sec. 7 interference, ULPs</a:t>
            </a:r>
          </a:p>
          <a:p>
            <a:r>
              <a:rPr lang="en-US" sz="1600" dirty="0"/>
              <a:t>Address lingering workplace issues and ensure that restrooms, breakrooms and locker rooms are clean and operational (“low-hanging fruit”)</a:t>
            </a:r>
          </a:p>
          <a:p>
            <a:r>
              <a:rPr lang="en-US" sz="1600" dirty="0"/>
              <a:t>Train managers and Supervisors on how to recognize and respond to signs of union organizing, protected concerted activity</a:t>
            </a:r>
          </a:p>
          <a:p>
            <a:r>
              <a:rPr lang="en-US" sz="1600" dirty="0"/>
              <a:t>Have a response plan and a communications strategy in the event PCA or union organizing activity takes place</a:t>
            </a:r>
          </a:p>
          <a:p>
            <a:pPr lvl="1"/>
            <a:r>
              <a:rPr lang="en-US" sz="1600" dirty="0"/>
              <a:t>Rules are complex and timing is critical</a:t>
            </a:r>
          </a:p>
          <a:p>
            <a:endParaRPr lang="en-US" sz="1400" dirty="0"/>
          </a:p>
        </p:txBody>
      </p:sp>
      <p:sp>
        <p:nvSpPr>
          <p:cNvPr id="23" name="Rectangle 22">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A901A8B-35A9-5A32-5FB7-36CE4BF4C9C1}"/>
              </a:ext>
            </a:extLst>
          </p:cNvPr>
          <p:cNvPicPr>
            <a:picLocks noChangeAspect="1"/>
          </p:cNvPicPr>
          <p:nvPr/>
        </p:nvPicPr>
        <p:blipFill>
          <a:blip r:embed="rId2"/>
          <a:stretch>
            <a:fillRect/>
          </a:stretch>
        </p:blipFill>
        <p:spPr>
          <a:xfrm>
            <a:off x="8024191" y="1700246"/>
            <a:ext cx="3452192" cy="3452192"/>
          </a:xfrm>
          <a:prstGeom prst="rect">
            <a:avLst/>
          </a:prstGeom>
        </p:spPr>
      </p:pic>
      <p:sp>
        <p:nvSpPr>
          <p:cNvPr id="4" name="Slide Number Placeholder 3">
            <a:extLst>
              <a:ext uri="{FF2B5EF4-FFF2-40B4-BE49-F238E27FC236}">
                <a16:creationId xmlns:a16="http://schemas.microsoft.com/office/drawing/2014/main" id="{0F33C805-C4BF-E825-4171-D8109C43A484}"/>
              </a:ext>
            </a:extLst>
          </p:cNvPr>
          <p:cNvSpPr>
            <a:spLocks noGrp="1"/>
          </p:cNvSpPr>
          <p:nvPr>
            <p:ph type="sldNum" sz="quarter" idx="12"/>
          </p:nvPr>
        </p:nvSpPr>
        <p:spPr>
          <a:xfrm>
            <a:off x="8610600" y="6356350"/>
            <a:ext cx="2743200" cy="365125"/>
          </a:xfrm>
        </p:spPr>
        <p:txBody>
          <a:bodyPr>
            <a:normAutofit/>
          </a:bodyPr>
          <a:lstStyle/>
          <a:p>
            <a:pPr>
              <a:spcAft>
                <a:spcPts val="600"/>
              </a:spcAft>
            </a:pPr>
            <a:fld id="{6113E31D-E2AB-40D1-8B51-AFA5AFEF393A}" type="slidenum">
              <a:rPr lang="en-US" smtClean="0"/>
              <a:pPr>
                <a:spcAft>
                  <a:spcPts val="600"/>
                </a:spcAft>
              </a:pPr>
              <a:t>44</a:t>
            </a:fld>
            <a:endParaRPr lang="en-US"/>
          </a:p>
        </p:txBody>
      </p:sp>
    </p:spTree>
    <p:extLst>
      <p:ext uri="{BB962C8B-B14F-4D97-AF65-F5344CB8AC3E}">
        <p14:creationId xmlns:p14="http://schemas.microsoft.com/office/powerpoint/2010/main" val="17867873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412E3267-7ABE-412B-8580-47EC0D1F61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9" name="Picture 38">
            <a:extLst>
              <a:ext uri="{FF2B5EF4-FFF2-40B4-BE49-F238E27FC236}">
                <a16:creationId xmlns:a16="http://schemas.microsoft.com/office/drawing/2014/main" id="{20B62C5A-2250-4380-AB23-DB87446CCED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41" name="Oval 40">
            <a:extLst>
              <a:ext uri="{FF2B5EF4-FFF2-40B4-BE49-F238E27FC236}">
                <a16:creationId xmlns:a16="http://schemas.microsoft.com/office/drawing/2014/main" id="{D42CF425-7213-4F89-B0FF-4C2BDDD9C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3" name="Picture 42">
            <a:extLst>
              <a:ext uri="{FF2B5EF4-FFF2-40B4-BE49-F238E27FC236}">
                <a16:creationId xmlns:a16="http://schemas.microsoft.com/office/drawing/2014/main" id="{D35DA97D-88F8-4249-B650-4FC9FD50A3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5" name="Picture 44">
            <a:extLst>
              <a:ext uri="{FF2B5EF4-FFF2-40B4-BE49-F238E27FC236}">
                <a16:creationId xmlns:a16="http://schemas.microsoft.com/office/drawing/2014/main" id="{43F38673-6E30-4BAE-AC67-0B283EBF42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7" name="Rectangle 46">
            <a:extLst>
              <a:ext uri="{FF2B5EF4-FFF2-40B4-BE49-F238E27FC236}">
                <a16:creationId xmlns:a16="http://schemas.microsoft.com/office/drawing/2014/main" id="{202A25CB-1ED1-4C87-AB49-8D3BC684D1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9" name="Rectangle 48">
            <a:extLst>
              <a:ext uri="{FF2B5EF4-FFF2-40B4-BE49-F238E27FC236}">
                <a16:creationId xmlns:a16="http://schemas.microsoft.com/office/drawing/2014/main" id="{4EA8ACEA-5B4B-4AC6-A227-6A0E014A5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2E54BE42-0A76-4E08-8E93-933FEE57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3" name="Freeform 15">
            <a:extLst>
              <a:ext uri="{FF2B5EF4-FFF2-40B4-BE49-F238E27FC236}">
                <a16:creationId xmlns:a16="http://schemas.microsoft.com/office/drawing/2014/main" id="{BC170363-AD0C-449E-B5CC-30A228247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pic>
        <p:nvPicPr>
          <p:cNvPr id="4" name="Picture 3">
            <a:extLst>
              <a:ext uri="{FF2B5EF4-FFF2-40B4-BE49-F238E27FC236}">
                <a16:creationId xmlns:a16="http://schemas.microsoft.com/office/drawing/2014/main" id="{D254BEDB-518C-DF11-1BC1-2328E11F081D}"/>
              </a:ext>
            </a:extLst>
          </p:cNvPr>
          <p:cNvPicPr>
            <a:picLocks noChangeAspect="1"/>
          </p:cNvPicPr>
          <p:nvPr/>
        </p:nvPicPr>
        <p:blipFill>
          <a:blip r:embed="rId7"/>
          <a:stretch>
            <a:fillRect/>
          </a:stretch>
        </p:blipFill>
        <p:spPr>
          <a:xfrm>
            <a:off x="6451362" y="1514496"/>
            <a:ext cx="4227714" cy="1409237"/>
          </a:xfrm>
          <a:prstGeom prst="rect">
            <a:avLst/>
          </a:prstGeom>
          <a:effectLst/>
        </p:spPr>
      </p:pic>
      <p:sp useBgFill="1">
        <p:nvSpPr>
          <p:cNvPr id="55" name="Freeform 5">
            <a:extLst>
              <a:ext uri="{FF2B5EF4-FFF2-40B4-BE49-F238E27FC236}">
                <a16:creationId xmlns:a16="http://schemas.microsoft.com/office/drawing/2014/main" id="{1F63DF7C-AFED-49CB-8FAF-B69387E9C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txBody>
          <a:bodyPr/>
          <a:lstStyle/>
          <a:p>
            <a:endParaRPr lang="en-US"/>
          </a:p>
        </p:txBody>
      </p:sp>
      <p:sp>
        <p:nvSpPr>
          <p:cNvPr id="2" name="Title 1">
            <a:extLst>
              <a:ext uri="{FF2B5EF4-FFF2-40B4-BE49-F238E27FC236}">
                <a16:creationId xmlns:a16="http://schemas.microsoft.com/office/drawing/2014/main" id="{AB748123-B72F-FEEF-51B5-332F31F68B59}"/>
              </a:ext>
            </a:extLst>
          </p:cNvPr>
          <p:cNvSpPr>
            <a:spLocks noGrp="1"/>
          </p:cNvSpPr>
          <p:nvPr>
            <p:ph type="title"/>
          </p:nvPr>
        </p:nvSpPr>
        <p:spPr>
          <a:xfrm>
            <a:off x="635458" y="4854344"/>
            <a:ext cx="9345155" cy="861802"/>
          </a:xfrm>
        </p:spPr>
        <p:txBody>
          <a:bodyPr vert="horz" lIns="91440" tIns="45720" rIns="91440" bIns="45720" rtlCol="0" anchor="b">
            <a:normAutofit/>
          </a:bodyPr>
          <a:lstStyle/>
          <a:p>
            <a:r>
              <a:rPr lang="en-US" sz="4800"/>
              <a:t>Questions?</a:t>
            </a:r>
          </a:p>
        </p:txBody>
      </p:sp>
      <p:pic>
        <p:nvPicPr>
          <p:cNvPr id="5" name="Content Placeholder 4">
            <a:extLst>
              <a:ext uri="{FF2B5EF4-FFF2-40B4-BE49-F238E27FC236}">
                <a16:creationId xmlns:a16="http://schemas.microsoft.com/office/drawing/2014/main" id="{A52FD33F-58E8-E554-9A7E-832D35889C42}"/>
              </a:ext>
            </a:extLst>
          </p:cNvPr>
          <p:cNvPicPr>
            <a:picLocks noGrp="1" noChangeAspect="1"/>
          </p:cNvPicPr>
          <p:nvPr>
            <p:ph idx="1"/>
          </p:nvPr>
        </p:nvPicPr>
        <p:blipFill rotWithShape="1">
          <a:blip r:embed="rId8"/>
          <a:srcRect t="10000"/>
          <a:stretch/>
        </p:blipFill>
        <p:spPr>
          <a:xfrm>
            <a:off x="643856" y="1959031"/>
            <a:ext cx="3500258" cy="1968895"/>
          </a:xfrm>
          <a:prstGeom prst="rect">
            <a:avLst/>
          </a:prstGeom>
          <a:solidFill>
            <a:schemeClr val="bg1">
              <a:lumMod val="85000"/>
              <a:lumOff val="15000"/>
            </a:schemeClr>
          </a:solidFill>
          <a:effectLst/>
        </p:spPr>
      </p:pic>
      <p:pic>
        <p:nvPicPr>
          <p:cNvPr id="3" name="Picture 2">
            <a:extLst>
              <a:ext uri="{FF2B5EF4-FFF2-40B4-BE49-F238E27FC236}">
                <a16:creationId xmlns:a16="http://schemas.microsoft.com/office/drawing/2014/main" id="{C7E9A957-8158-2A31-D4FC-CE3703BFA4E3}"/>
              </a:ext>
            </a:extLst>
          </p:cNvPr>
          <p:cNvPicPr>
            <a:picLocks noChangeAspect="1"/>
          </p:cNvPicPr>
          <p:nvPr/>
        </p:nvPicPr>
        <p:blipFill>
          <a:blip r:embed="rId9"/>
          <a:stretch>
            <a:fillRect/>
          </a:stretch>
        </p:blipFill>
        <p:spPr>
          <a:xfrm>
            <a:off x="6802987" y="3303587"/>
            <a:ext cx="3596042" cy="668117"/>
          </a:xfrm>
          <a:prstGeom prst="rect">
            <a:avLst/>
          </a:prstGeom>
        </p:spPr>
      </p:pic>
    </p:spTree>
    <p:extLst>
      <p:ext uri="{BB962C8B-B14F-4D97-AF65-F5344CB8AC3E}">
        <p14:creationId xmlns:p14="http://schemas.microsoft.com/office/powerpoint/2010/main" val="2642601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66CB4-57A9-EF6C-13BA-370E0E09FF5C}"/>
              </a:ext>
            </a:extLst>
          </p:cNvPr>
          <p:cNvSpPr>
            <a:spLocks noGrp="1"/>
          </p:cNvSpPr>
          <p:nvPr>
            <p:ph type="title"/>
          </p:nvPr>
        </p:nvSpPr>
        <p:spPr>
          <a:xfrm>
            <a:off x="772522" y="1941"/>
            <a:ext cx="6387102" cy="1325563"/>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NLRB</a:t>
            </a:r>
          </a:p>
        </p:txBody>
      </p:sp>
      <p:sp>
        <p:nvSpPr>
          <p:cNvPr id="3" name="Content Placeholder 2">
            <a:extLst>
              <a:ext uri="{FF2B5EF4-FFF2-40B4-BE49-F238E27FC236}">
                <a16:creationId xmlns:a16="http://schemas.microsoft.com/office/drawing/2014/main" id="{F190C059-2E6E-8517-49CE-E9AA05A0441A}"/>
              </a:ext>
            </a:extLst>
          </p:cNvPr>
          <p:cNvSpPr>
            <a:spLocks noGrp="1"/>
          </p:cNvSpPr>
          <p:nvPr>
            <p:ph idx="1"/>
          </p:nvPr>
        </p:nvSpPr>
        <p:spPr>
          <a:xfrm>
            <a:off x="729832" y="1515246"/>
            <a:ext cx="6382657" cy="4999287"/>
          </a:xfrm>
        </p:spPr>
        <p:txBody>
          <a:bodyPr anchor="t">
            <a:noAutofit/>
          </a:bodyPr>
          <a:lstStyle/>
          <a:p>
            <a:r>
              <a:rPr lang="en-US" sz="2000" dirty="0">
                <a:latin typeface="Calibri" panose="020F0502020204030204" pitchFamily="34" charset="0"/>
                <a:ea typeface="Calibri" panose="020F0502020204030204" pitchFamily="34" charset="0"/>
                <a:cs typeface="Calibri" panose="020F0502020204030204" pitchFamily="34" charset="0"/>
              </a:rPr>
              <a:t>What does it do?</a:t>
            </a:r>
          </a:p>
          <a:p>
            <a:pPr lvl="1"/>
            <a:r>
              <a:rPr lang="en-US" sz="2000" dirty="0">
                <a:latin typeface="Calibri" panose="020F0502020204030204" pitchFamily="34" charset="0"/>
                <a:ea typeface="Calibri" panose="020F0502020204030204" pitchFamily="34" charset="0"/>
                <a:cs typeface="Calibri" panose="020F0502020204030204" pitchFamily="34" charset="0"/>
              </a:rPr>
              <a:t>Supervises labor union representation elections</a:t>
            </a:r>
          </a:p>
          <a:p>
            <a:pPr lvl="1"/>
            <a:r>
              <a:rPr lang="en-US" sz="2000" dirty="0">
                <a:latin typeface="Calibri" panose="020F0502020204030204" pitchFamily="34" charset="0"/>
                <a:ea typeface="Calibri" panose="020F0502020204030204" pitchFamily="34" charset="0"/>
                <a:cs typeface="Calibri" panose="020F0502020204030204" pitchFamily="34" charset="0"/>
              </a:rPr>
              <a:t>Investigates and remedies unfair labor practice charges</a:t>
            </a:r>
          </a:p>
          <a:p>
            <a:pPr lvl="1"/>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Decides cases</a:t>
            </a:r>
          </a:p>
          <a:p>
            <a:pPr lvl="1"/>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Engages in rulemaking</a:t>
            </a:r>
          </a:p>
          <a:p>
            <a:pPr lvl="1"/>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Enforces orders through courts</a:t>
            </a:r>
          </a:p>
          <a:p>
            <a:pPr lvl="1"/>
            <a:r>
              <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rPr>
              <a:t>Facilitates settlements</a:t>
            </a:r>
          </a:p>
          <a:p>
            <a:pPr marL="457200" lvl="1" indent="0">
              <a:buNone/>
            </a:pP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r>
              <a:rPr lang="en-US" sz="2000" dirty="0">
                <a:latin typeface="Calibri" panose="020F0502020204030204" pitchFamily="34" charset="0"/>
                <a:ea typeface="Calibri" panose="020F0502020204030204" pitchFamily="34" charset="0"/>
                <a:cs typeface="Calibri" panose="020F0502020204030204" pitchFamily="34" charset="0"/>
              </a:rPr>
              <a:t>Who sets the agenda?</a:t>
            </a:r>
          </a:p>
          <a:p>
            <a:pPr lvl="1"/>
            <a:r>
              <a:rPr lang="en-US" sz="2000" dirty="0">
                <a:latin typeface="Calibri" panose="020F0502020204030204" pitchFamily="34" charset="0"/>
                <a:ea typeface="Calibri" panose="020F0502020204030204" pitchFamily="34" charset="0"/>
                <a:cs typeface="Calibri" panose="020F0502020204030204" pitchFamily="34" charset="0"/>
              </a:rPr>
              <a:t>NLRB General Counsel- Jennifer Abruzzo</a:t>
            </a:r>
          </a:p>
          <a:p>
            <a:pPr lvl="2"/>
            <a:r>
              <a:rPr lang="en-US" dirty="0">
                <a:latin typeface="Calibri" panose="020F0502020204030204" pitchFamily="34" charset="0"/>
                <a:ea typeface="Calibri" panose="020F0502020204030204" pitchFamily="34" charset="0"/>
                <a:cs typeface="Calibri" panose="020F0502020204030204" pitchFamily="34" charset="0"/>
              </a:rPr>
              <a:t>President Biden appointee</a:t>
            </a:r>
          </a:p>
          <a:p>
            <a:pPr lvl="2"/>
            <a:r>
              <a:rPr lang="en-US" dirty="0">
                <a:latin typeface="Calibri" panose="020F0502020204030204" pitchFamily="34" charset="0"/>
                <a:ea typeface="Calibri" panose="020F0502020204030204" pitchFamily="34" charset="0"/>
                <a:cs typeface="Calibri" panose="020F0502020204030204" pitchFamily="34" charset="0"/>
              </a:rPr>
              <a:t>Special Counsel for Strategic Initiatives for Communications Workers of America</a:t>
            </a:r>
          </a:p>
          <a:p>
            <a:pPr lvl="2"/>
            <a:r>
              <a:rPr lang="en-US" dirty="0">
                <a:latin typeface="Calibri" panose="020F0502020204030204" pitchFamily="34" charset="0"/>
                <a:ea typeface="Calibri" panose="020F0502020204030204" pitchFamily="34" charset="0"/>
                <a:cs typeface="Calibri" panose="020F0502020204030204" pitchFamily="34" charset="0"/>
              </a:rPr>
              <a:t>20 years as attorney with NLRB</a:t>
            </a:r>
          </a:p>
          <a:p>
            <a:endParaRPr lang="en-US" sz="20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4ACCF00-0803-097D-8D14-36E6D6EC880A}"/>
              </a:ext>
            </a:extLst>
          </p:cNvPr>
          <p:cNvPicPr>
            <a:picLocks noChangeAspect="1"/>
          </p:cNvPicPr>
          <p:nvPr/>
        </p:nvPicPr>
        <p:blipFill rotWithShape="1">
          <a:blip r:embed="rId2"/>
          <a:srcRect l="15409" r="11475" b="1"/>
          <a:stretch/>
        </p:blipFill>
        <p:spPr>
          <a:xfrm>
            <a:off x="7689829" y="10"/>
            <a:ext cx="4502173" cy="3448209"/>
          </a:xfrm>
          <a:custGeom>
            <a:avLst/>
            <a:gdLst/>
            <a:ahLst/>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4" name="Picture 3">
            <a:extLst>
              <a:ext uri="{FF2B5EF4-FFF2-40B4-BE49-F238E27FC236}">
                <a16:creationId xmlns:a16="http://schemas.microsoft.com/office/drawing/2014/main" id="{F8D4AAB7-A03D-D85F-4EA7-D04777E12B7F}"/>
              </a:ext>
            </a:extLst>
          </p:cNvPr>
          <p:cNvPicPr>
            <a:picLocks noChangeAspect="1"/>
          </p:cNvPicPr>
          <p:nvPr/>
        </p:nvPicPr>
        <p:blipFill rotWithShape="1">
          <a:blip r:embed="rId3"/>
          <a:srcRect t="778" b="34349"/>
          <a:stretch/>
        </p:blipFill>
        <p:spPr>
          <a:xfrm>
            <a:off x="8768827" y="4082141"/>
            <a:ext cx="3423175" cy="2775859"/>
          </a:xfrm>
          <a:custGeom>
            <a:avLst/>
            <a:gdLst/>
            <a:ahLst/>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pic>
        <p:nvPicPr>
          <p:cNvPr id="6" name="Picture 5">
            <a:extLst>
              <a:ext uri="{FF2B5EF4-FFF2-40B4-BE49-F238E27FC236}">
                <a16:creationId xmlns:a16="http://schemas.microsoft.com/office/drawing/2014/main" id="{2DEE2A5A-D590-4966-BAC4-2B43CAC8B334}"/>
              </a:ext>
            </a:extLst>
          </p:cNvPr>
          <p:cNvPicPr>
            <a:picLocks noChangeAspect="1"/>
          </p:cNvPicPr>
          <p:nvPr/>
        </p:nvPicPr>
        <p:blipFill>
          <a:blip r:embed="rId4"/>
          <a:stretch>
            <a:fillRect/>
          </a:stretch>
        </p:blipFill>
        <p:spPr>
          <a:xfrm>
            <a:off x="329037" y="6593602"/>
            <a:ext cx="1115665" cy="207282"/>
          </a:xfrm>
          <a:prstGeom prst="rect">
            <a:avLst/>
          </a:prstGeom>
        </p:spPr>
      </p:pic>
    </p:spTree>
    <p:extLst>
      <p:ext uri="{BB962C8B-B14F-4D97-AF65-F5344CB8AC3E}">
        <p14:creationId xmlns:p14="http://schemas.microsoft.com/office/powerpoint/2010/main" val="146540440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10" end="10"/>
                                            </p:txEl>
                                          </p:spTgt>
                                        </p:tgtEl>
                                        <p:attrNameLst>
                                          <p:attrName>style.visibility</p:attrName>
                                        </p:attrNameLst>
                                      </p:cBhvr>
                                      <p:to>
                                        <p:strVal val="visible"/>
                                      </p:to>
                                    </p:set>
                                    <p:animEffect transition="in" filter="fade">
                                      <p:cBhvr>
                                        <p:cTn id="30" dur="500"/>
                                        <p:tgtEl>
                                          <p:spTgt spid="3">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animEffect transition="in" filter="fade">
                                      <p:cBhvr>
                                        <p:cTn id="33" dur="500"/>
                                        <p:tgtEl>
                                          <p:spTgt spid="3">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2" end="12"/>
                                            </p:txEl>
                                          </p:spTgt>
                                        </p:tgtEl>
                                        <p:attrNameLst>
                                          <p:attrName>style.visibility</p:attrName>
                                        </p:attrNameLst>
                                      </p:cBhvr>
                                      <p:to>
                                        <p:strVal val="visible"/>
                                      </p:to>
                                    </p:set>
                                    <p:animEffect transition="in" filter="fade">
                                      <p:cBhvr>
                                        <p:cTn id="3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4AE7-5655-2E6A-B3B9-82543A886442}"/>
              </a:ext>
            </a:extLst>
          </p:cNvPr>
          <p:cNvSpPr>
            <a:spLocks noGrp="1"/>
          </p:cNvSpPr>
          <p:nvPr>
            <p:ph type="title"/>
          </p:nvPr>
        </p:nvSpPr>
        <p:spPr>
          <a:xfrm>
            <a:off x="804673" y="3131076"/>
            <a:ext cx="4224528" cy="2688336"/>
          </a:xfrm>
        </p:spPr>
        <p:txBody>
          <a:bodyPr vert="horz" lIns="91440" tIns="45720" rIns="91440" bIns="45720" rtlCol="0" anchor="t">
            <a:normAutofit/>
          </a:bodyPr>
          <a:lstStyle/>
          <a:p>
            <a:br>
              <a:rPr lang="en-US" sz="5400" kern="1200">
                <a:solidFill>
                  <a:schemeClr val="tx1"/>
                </a:solidFill>
                <a:latin typeface="+mj-lt"/>
                <a:ea typeface="+mj-ea"/>
                <a:cs typeface="+mj-cs"/>
              </a:rPr>
            </a:br>
            <a:br>
              <a:rPr lang="en-US" sz="5400" kern="1200">
                <a:solidFill>
                  <a:schemeClr val="tx1"/>
                </a:solidFill>
                <a:latin typeface="+mj-lt"/>
                <a:ea typeface="+mj-ea"/>
                <a:cs typeface="+mj-cs"/>
              </a:rPr>
            </a:br>
            <a:endParaRPr lang="en-US" sz="5400" kern="1200">
              <a:solidFill>
                <a:schemeClr val="tx1"/>
              </a:solidFill>
              <a:latin typeface="+mj-lt"/>
              <a:ea typeface="+mj-ea"/>
              <a:cs typeface="+mj-cs"/>
            </a:endParaRPr>
          </a:p>
        </p:txBody>
      </p:sp>
      <p:pic>
        <p:nvPicPr>
          <p:cNvPr id="7" name="Picture 6">
            <a:extLst>
              <a:ext uri="{FF2B5EF4-FFF2-40B4-BE49-F238E27FC236}">
                <a16:creationId xmlns:a16="http://schemas.microsoft.com/office/drawing/2014/main" id="{D9821B04-ABE9-074D-B87B-DED626CDD1B4}"/>
              </a:ext>
            </a:extLst>
          </p:cNvPr>
          <p:cNvPicPr>
            <a:picLocks noChangeAspect="1"/>
          </p:cNvPicPr>
          <p:nvPr/>
        </p:nvPicPr>
        <p:blipFill>
          <a:blip r:embed="rId2"/>
          <a:stretch>
            <a:fillRect/>
          </a:stretch>
        </p:blipFill>
        <p:spPr>
          <a:xfrm>
            <a:off x="646615" y="951678"/>
            <a:ext cx="4669971" cy="793895"/>
          </a:xfrm>
          <a:prstGeom prst="rect">
            <a:avLst/>
          </a:prstGeom>
        </p:spPr>
      </p:pic>
      <p:pic>
        <p:nvPicPr>
          <p:cNvPr id="11" name="Picture 10">
            <a:extLst>
              <a:ext uri="{FF2B5EF4-FFF2-40B4-BE49-F238E27FC236}">
                <a16:creationId xmlns:a16="http://schemas.microsoft.com/office/drawing/2014/main" id="{7FD411E7-F725-F7D3-7F87-E8EB428DCBD8}"/>
              </a:ext>
            </a:extLst>
          </p:cNvPr>
          <p:cNvPicPr>
            <a:picLocks noChangeAspect="1"/>
          </p:cNvPicPr>
          <p:nvPr/>
        </p:nvPicPr>
        <p:blipFill>
          <a:blip r:embed="rId3"/>
          <a:stretch>
            <a:fillRect/>
          </a:stretch>
        </p:blipFill>
        <p:spPr>
          <a:xfrm>
            <a:off x="235844" y="2184468"/>
            <a:ext cx="5706351" cy="2688569"/>
          </a:xfrm>
          <a:prstGeom prst="rect">
            <a:avLst/>
          </a:prstGeom>
        </p:spPr>
      </p:pic>
      <p:sp>
        <p:nvSpPr>
          <p:cNvPr id="12" name="TextBox 11">
            <a:extLst>
              <a:ext uri="{FF2B5EF4-FFF2-40B4-BE49-F238E27FC236}">
                <a16:creationId xmlns:a16="http://schemas.microsoft.com/office/drawing/2014/main" id="{B7AF7B37-E6CF-FE9D-C476-14426F19E0AB}"/>
              </a:ext>
            </a:extLst>
          </p:cNvPr>
          <p:cNvSpPr txBox="1"/>
          <p:nvPr/>
        </p:nvSpPr>
        <p:spPr>
          <a:xfrm>
            <a:off x="6986123" y="5049755"/>
            <a:ext cx="3140015" cy="523220"/>
          </a:xfrm>
          <a:prstGeom prst="rect">
            <a:avLst/>
          </a:prstGeom>
          <a:noFill/>
        </p:spPr>
        <p:txBody>
          <a:bodyPr wrap="square" rtlCol="0">
            <a:spAutoFit/>
          </a:bodyPr>
          <a:lstStyle/>
          <a:p>
            <a:r>
              <a:rPr lang="en-US" sz="1400" b="0" i="0" dirty="0">
                <a:effectLst/>
                <a:latin typeface="Calibri" panose="020F0502020204030204" pitchFamily="34" charset="0"/>
                <a:ea typeface="Calibri" panose="020F0502020204030204" pitchFamily="34" charset="0"/>
                <a:cs typeface="Calibri" panose="020F0502020204030204" pitchFamily="34" charset="0"/>
              </a:rPr>
              <a:t>29 U.S.C. §§ 151-169 </a:t>
            </a:r>
          </a:p>
          <a:p>
            <a:r>
              <a:rPr lang="en-US" sz="1400" b="0" i="0" dirty="0">
                <a:effectLst/>
                <a:latin typeface="Calibri" panose="020F0502020204030204" pitchFamily="34" charset="0"/>
                <a:ea typeface="Calibri" panose="020F0502020204030204" pitchFamily="34" charset="0"/>
                <a:cs typeface="Calibri" panose="020F0502020204030204" pitchFamily="34" charset="0"/>
              </a:rPr>
              <a:t>Sec. 7 [§157]</a:t>
            </a:r>
          </a:p>
        </p:txBody>
      </p:sp>
      <p:pic>
        <p:nvPicPr>
          <p:cNvPr id="3" name="Picture 2">
            <a:extLst>
              <a:ext uri="{FF2B5EF4-FFF2-40B4-BE49-F238E27FC236}">
                <a16:creationId xmlns:a16="http://schemas.microsoft.com/office/drawing/2014/main" id="{B0127437-8D93-1706-CD8A-E6E344485D54}"/>
              </a:ext>
            </a:extLst>
          </p:cNvPr>
          <p:cNvPicPr>
            <a:picLocks noChangeAspect="1"/>
          </p:cNvPicPr>
          <p:nvPr/>
        </p:nvPicPr>
        <p:blipFill>
          <a:blip r:embed="rId4"/>
          <a:stretch>
            <a:fillRect/>
          </a:stretch>
        </p:blipFill>
        <p:spPr>
          <a:xfrm>
            <a:off x="246840" y="6577911"/>
            <a:ext cx="1115665" cy="207282"/>
          </a:xfrm>
          <a:prstGeom prst="rect">
            <a:avLst/>
          </a:prstGeom>
        </p:spPr>
      </p:pic>
      <p:sp>
        <p:nvSpPr>
          <p:cNvPr id="4" name="TextBox 3">
            <a:extLst>
              <a:ext uri="{FF2B5EF4-FFF2-40B4-BE49-F238E27FC236}">
                <a16:creationId xmlns:a16="http://schemas.microsoft.com/office/drawing/2014/main" id="{EC1AED8D-DA52-0454-43D1-FE05F47B16C3}"/>
              </a:ext>
            </a:extLst>
          </p:cNvPr>
          <p:cNvSpPr txBox="1"/>
          <p:nvPr/>
        </p:nvSpPr>
        <p:spPr>
          <a:xfrm>
            <a:off x="6940627" y="799980"/>
            <a:ext cx="3844885" cy="4154984"/>
          </a:xfrm>
          <a:prstGeom prst="rect">
            <a:avLst/>
          </a:prstGeom>
          <a:noFill/>
        </p:spPr>
        <p:txBody>
          <a:bodyPr wrap="square" rtlCol="0">
            <a:spAutoFit/>
          </a:bodyPr>
          <a:lstStyle/>
          <a:p>
            <a:r>
              <a:rPr lang="en-US" sz="2400" i="1" dirty="0">
                <a:latin typeface="Calibri" panose="020F0502020204030204" pitchFamily="34" charset="0"/>
                <a:ea typeface="Calibri" panose="020F0502020204030204" pitchFamily="34" charset="0"/>
                <a:cs typeface="Calibri" panose="020F0502020204030204" pitchFamily="34" charset="0"/>
              </a:rPr>
              <a:t>Employees shall have the </a:t>
            </a:r>
            <a:r>
              <a:rPr lang="en-US" sz="2400" b="1" i="1" dirty="0">
                <a:latin typeface="Calibri" panose="020F0502020204030204" pitchFamily="34" charset="0"/>
                <a:ea typeface="Calibri" panose="020F0502020204030204" pitchFamily="34" charset="0"/>
                <a:cs typeface="Calibri" panose="020F0502020204030204" pitchFamily="34" charset="0"/>
              </a:rPr>
              <a:t>right to self-organization</a:t>
            </a:r>
            <a:r>
              <a:rPr lang="en-US" sz="2400" i="1" dirty="0">
                <a:latin typeface="Calibri" panose="020F0502020204030204" pitchFamily="34" charset="0"/>
                <a:ea typeface="Calibri" panose="020F0502020204030204" pitchFamily="34" charset="0"/>
                <a:cs typeface="Calibri" panose="020F0502020204030204" pitchFamily="34" charset="0"/>
              </a:rPr>
              <a:t>, to form, join or assist labor organizations, </a:t>
            </a:r>
            <a:r>
              <a:rPr lang="en-US" sz="2400" b="1" i="1" dirty="0">
                <a:latin typeface="Calibri" panose="020F0502020204030204" pitchFamily="34" charset="0"/>
                <a:ea typeface="Calibri" panose="020F0502020204030204" pitchFamily="34" charset="0"/>
                <a:cs typeface="Calibri" panose="020F0502020204030204" pitchFamily="34" charset="0"/>
              </a:rPr>
              <a:t>to</a:t>
            </a:r>
            <a:r>
              <a:rPr lang="en-US" sz="2400" i="1" dirty="0">
                <a:latin typeface="Calibri" panose="020F0502020204030204" pitchFamily="34" charset="0"/>
                <a:ea typeface="Calibri" panose="020F0502020204030204" pitchFamily="34" charset="0"/>
                <a:cs typeface="Calibri" panose="020F0502020204030204" pitchFamily="34" charset="0"/>
              </a:rPr>
              <a:t> </a:t>
            </a:r>
            <a:r>
              <a:rPr lang="en-US" sz="2400" b="1" i="1" dirty="0">
                <a:latin typeface="Calibri" panose="020F0502020204030204" pitchFamily="34" charset="0"/>
                <a:ea typeface="Calibri" panose="020F0502020204030204" pitchFamily="34" charset="0"/>
                <a:cs typeface="Calibri" panose="020F0502020204030204" pitchFamily="34" charset="0"/>
              </a:rPr>
              <a:t>bargain collectively</a:t>
            </a:r>
            <a:r>
              <a:rPr lang="en-US" sz="2400" i="1" dirty="0">
                <a:latin typeface="Calibri" panose="020F0502020204030204" pitchFamily="34" charset="0"/>
                <a:ea typeface="Calibri" panose="020F0502020204030204" pitchFamily="34" charset="0"/>
                <a:cs typeface="Calibri" panose="020F0502020204030204" pitchFamily="34" charset="0"/>
              </a:rPr>
              <a:t> through representatives of their own choosing, and </a:t>
            </a:r>
            <a:r>
              <a:rPr lang="en-US" sz="2400" b="1" i="1" dirty="0">
                <a:latin typeface="Calibri" panose="020F0502020204030204" pitchFamily="34" charset="0"/>
                <a:ea typeface="Calibri" panose="020F0502020204030204" pitchFamily="34" charset="0"/>
                <a:cs typeface="Calibri" panose="020F0502020204030204" pitchFamily="34" charset="0"/>
              </a:rPr>
              <a:t>to engage in other concerted activities</a:t>
            </a:r>
            <a:r>
              <a:rPr lang="en-US" sz="2400" i="1" dirty="0">
                <a:latin typeface="Calibri" panose="020F0502020204030204" pitchFamily="34" charset="0"/>
                <a:ea typeface="Calibri" panose="020F0502020204030204" pitchFamily="34" charset="0"/>
                <a:cs typeface="Calibri" panose="020F0502020204030204" pitchFamily="34" charset="0"/>
              </a:rPr>
              <a:t>… and shall also have the </a:t>
            </a:r>
            <a:r>
              <a:rPr lang="en-US" sz="2400" b="1" i="1" dirty="0">
                <a:latin typeface="Calibri" panose="020F0502020204030204" pitchFamily="34" charset="0"/>
                <a:ea typeface="Calibri" panose="020F0502020204030204" pitchFamily="34" charset="0"/>
                <a:cs typeface="Calibri" panose="020F0502020204030204" pitchFamily="34" charset="0"/>
              </a:rPr>
              <a:t>right to refrain</a:t>
            </a:r>
            <a:r>
              <a:rPr lang="en-US" sz="2400" i="1" dirty="0">
                <a:latin typeface="Calibri" panose="020F0502020204030204" pitchFamily="34" charset="0"/>
                <a:ea typeface="Calibri" panose="020F0502020204030204" pitchFamily="34" charset="0"/>
                <a:cs typeface="Calibri" panose="020F0502020204030204" pitchFamily="34" charset="0"/>
              </a:rPr>
              <a:t> from any and all such activities….</a:t>
            </a:r>
          </a:p>
        </p:txBody>
      </p:sp>
    </p:spTree>
    <p:extLst>
      <p:ext uri="{BB962C8B-B14F-4D97-AF65-F5344CB8AC3E}">
        <p14:creationId xmlns:p14="http://schemas.microsoft.com/office/powerpoint/2010/main" val="24930856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34B88-0F43-80E1-DB6E-B38A2040DE4F}"/>
              </a:ext>
            </a:extLst>
          </p:cNvPr>
          <p:cNvSpPr>
            <a:spLocks noGrp="1"/>
          </p:cNvSpPr>
          <p:nvPr>
            <p:ph type="title"/>
          </p:nvPr>
        </p:nvSpPr>
        <p:spPr>
          <a:xfrm>
            <a:off x="683623" y="74640"/>
            <a:ext cx="5314536" cy="1325563"/>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ULP Case Process</a:t>
            </a:r>
          </a:p>
        </p:txBody>
      </p:sp>
      <p:sp>
        <p:nvSpPr>
          <p:cNvPr id="3" name="Content Placeholder 2">
            <a:extLst>
              <a:ext uri="{FF2B5EF4-FFF2-40B4-BE49-F238E27FC236}">
                <a16:creationId xmlns:a16="http://schemas.microsoft.com/office/drawing/2014/main" id="{6D8E08A9-9EFD-D6E1-F2E3-4AC4A1BA51D7}"/>
              </a:ext>
            </a:extLst>
          </p:cNvPr>
          <p:cNvSpPr>
            <a:spLocks noGrp="1"/>
          </p:cNvSpPr>
          <p:nvPr>
            <p:ph idx="1"/>
          </p:nvPr>
        </p:nvSpPr>
        <p:spPr>
          <a:xfrm>
            <a:off x="689291" y="1349150"/>
            <a:ext cx="5696989" cy="4384338"/>
          </a:xfrm>
        </p:spPr>
        <p:txBody>
          <a:bodyPr anchor="t">
            <a:normAutofit/>
          </a:bodyPr>
          <a:lstStyle/>
          <a:p>
            <a:r>
              <a:rPr lang="en-US" sz="1800" b="0" i="0" dirty="0">
                <a:effectLst/>
                <a:latin typeface="Calibri" panose="020F0502020204030204" pitchFamily="34" charset="0"/>
                <a:ea typeface="Calibri" panose="020F0502020204030204" pitchFamily="34" charset="0"/>
                <a:cs typeface="Calibri" panose="020F0502020204030204" pitchFamily="34" charset="0"/>
              </a:rPr>
              <a:t>Charges filed by parties against unions or employers </a:t>
            </a:r>
            <a:r>
              <a:rPr lang="en-US" sz="1800" dirty="0">
                <a:latin typeface="Calibri" panose="020F0502020204030204" pitchFamily="34" charset="0"/>
                <a:ea typeface="Calibri" panose="020F0502020204030204" pitchFamily="34" charset="0"/>
                <a:cs typeface="Calibri" panose="020F0502020204030204" pitchFamily="34" charset="0"/>
              </a:rPr>
              <a:t>with appropriate </a:t>
            </a:r>
            <a:r>
              <a:rPr lang="en-US" sz="1800" b="0" i="0" dirty="0">
                <a:effectLst/>
                <a:latin typeface="Calibri" panose="020F0502020204030204" pitchFamily="34" charset="0"/>
                <a:ea typeface="Calibri" panose="020F0502020204030204" pitchFamily="34" charset="0"/>
                <a:cs typeface="Calibri" panose="020F0502020204030204" pitchFamily="34" charset="0"/>
              </a:rPr>
              <a:t>regional office</a:t>
            </a:r>
          </a:p>
          <a:p>
            <a:r>
              <a:rPr lang="en-US" sz="1800" b="0" i="0" dirty="0">
                <a:effectLst/>
                <a:latin typeface="Calibri" panose="020F0502020204030204" pitchFamily="34" charset="0"/>
                <a:ea typeface="Calibri" panose="020F0502020204030204" pitchFamily="34" charset="0"/>
                <a:cs typeface="Calibri" panose="020F0502020204030204" pitchFamily="34" charset="0"/>
              </a:rPr>
              <a:t>The regional office investigates the complaint. </a:t>
            </a:r>
          </a:p>
          <a:p>
            <a:pPr lvl="1"/>
            <a:r>
              <a:rPr lang="en-US" sz="1800" b="0" i="0" dirty="0">
                <a:effectLst/>
                <a:latin typeface="Calibri" panose="020F0502020204030204" pitchFamily="34" charset="0"/>
                <a:ea typeface="Calibri" panose="020F0502020204030204" pitchFamily="34" charset="0"/>
                <a:cs typeface="Calibri" panose="020F0502020204030204" pitchFamily="34" charset="0"/>
              </a:rPr>
              <a:t>If a violation is believed to exist, the region will take the case before an </a:t>
            </a:r>
            <a:r>
              <a:rPr lang="en-US" sz="1800" dirty="0">
                <a:latin typeface="Calibri" panose="020F0502020204030204" pitchFamily="34" charset="0"/>
                <a:ea typeface="Calibri" panose="020F0502020204030204" pitchFamily="34" charset="0"/>
                <a:cs typeface="Calibri" panose="020F0502020204030204" pitchFamily="34" charset="0"/>
              </a:rPr>
              <a:t>Administrative Law Judge (ALJ) </a:t>
            </a:r>
            <a:r>
              <a:rPr lang="en-US" sz="1800" b="0" i="0" dirty="0">
                <a:effectLst/>
                <a:latin typeface="Calibri" panose="020F0502020204030204" pitchFamily="34" charset="0"/>
                <a:ea typeface="Calibri" panose="020F0502020204030204" pitchFamily="34" charset="0"/>
                <a:cs typeface="Calibri" panose="020F0502020204030204" pitchFamily="34" charset="0"/>
              </a:rPr>
              <a:t>who will conduct a hearing</a:t>
            </a:r>
          </a:p>
          <a:p>
            <a:r>
              <a:rPr lang="en-US" sz="1800" b="0" i="0" dirty="0">
                <a:effectLst/>
                <a:latin typeface="Calibri" panose="020F0502020204030204" pitchFamily="34" charset="0"/>
                <a:ea typeface="Calibri" panose="020F0502020204030204" pitchFamily="34" charset="0"/>
                <a:cs typeface="Calibri" panose="020F0502020204030204" pitchFamily="34" charset="0"/>
              </a:rPr>
              <a:t>The decision of the ALJ may be reviewed by the NLRB Board </a:t>
            </a:r>
          </a:p>
          <a:p>
            <a:r>
              <a:rPr lang="en-US" sz="1800" b="0" i="0" dirty="0">
                <a:effectLst/>
                <a:latin typeface="Calibri" panose="020F0502020204030204" pitchFamily="34" charset="0"/>
                <a:ea typeface="Calibri" panose="020F0502020204030204" pitchFamily="34" charset="0"/>
                <a:cs typeface="Calibri" panose="020F0502020204030204" pitchFamily="34" charset="0"/>
              </a:rPr>
              <a:t>Board makes decisions that guide the regions in their approach to issues</a:t>
            </a:r>
          </a:p>
          <a:p>
            <a:r>
              <a:rPr lang="en-US" sz="1800" b="0" i="0" dirty="0">
                <a:effectLst/>
                <a:latin typeface="Calibri" panose="020F0502020204030204" pitchFamily="34" charset="0"/>
                <a:ea typeface="Calibri" panose="020F0502020204030204" pitchFamily="34" charset="0"/>
                <a:cs typeface="Calibri" panose="020F0502020204030204" pitchFamily="34" charset="0"/>
              </a:rPr>
              <a:t>Board decisions are reviewable by US Courts of Appeals </a:t>
            </a:r>
          </a:p>
          <a:p>
            <a:r>
              <a:rPr lang="en-US" sz="1800" b="0" i="0" dirty="0">
                <a:effectLst/>
                <a:latin typeface="Calibri" panose="020F0502020204030204" pitchFamily="34" charset="0"/>
                <a:ea typeface="Calibri" panose="020F0502020204030204" pitchFamily="34" charset="0"/>
                <a:cs typeface="Calibri" panose="020F0502020204030204" pitchFamily="34" charset="0"/>
              </a:rPr>
              <a:t>The Board's decisions are not self-executing: Can only be enforced through court action</a:t>
            </a:r>
            <a:endParaRPr lang="en-US" sz="18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5FD0B3E-1B9E-E158-6121-7FC992D9012A}"/>
              </a:ext>
            </a:extLst>
          </p:cNvPr>
          <p:cNvPicPr>
            <a:picLocks noChangeAspect="1"/>
          </p:cNvPicPr>
          <p:nvPr/>
        </p:nvPicPr>
        <p:blipFill>
          <a:blip r:embed="rId2"/>
          <a:stretch>
            <a:fillRect/>
          </a:stretch>
        </p:blipFill>
        <p:spPr>
          <a:xfrm>
            <a:off x="6404222" y="435552"/>
            <a:ext cx="4434058" cy="5912078"/>
          </a:xfrm>
          <a:prstGeom prst="rect">
            <a:avLst/>
          </a:prstGeom>
        </p:spPr>
      </p:pic>
      <p:pic>
        <p:nvPicPr>
          <p:cNvPr id="5" name="Picture 4">
            <a:extLst>
              <a:ext uri="{FF2B5EF4-FFF2-40B4-BE49-F238E27FC236}">
                <a16:creationId xmlns:a16="http://schemas.microsoft.com/office/drawing/2014/main" id="{ED5FDA03-CC67-5075-58B6-C7D22F084ACF}"/>
              </a:ext>
            </a:extLst>
          </p:cNvPr>
          <p:cNvPicPr>
            <a:picLocks noChangeAspect="1"/>
          </p:cNvPicPr>
          <p:nvPr/>
        </p:nvPicPr>
        <p:blipFill>
          <a:blip r:embed="rId3"/>
          <a:stretch>
            <a:fillRect/>
          </a:stretch>
        </p:blipFill>
        <p:spPr>
          <a:xfrm>
            <a:off x="264144" y="6570005"/>
            <a:ext cx="1115665" cy="207282"/>
          </a:xfrm>
          <a:prstGeom prst="rect">
            <a:avLst/>
          </a:prstGeom>
        </p:spPr>
      </p:pic>
    </p:spTree>
    <p:extLst>
      <p:ext uri="{BB962C8B-B14F-4D97-AF65-F5344CB8AC3E}">
        <p14:creationId xmlns:p14="http://schemas.microsoft.com/office/powerpoint/2010/main" val="1708684703"/>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14AE7-5655-2E6A-B3B9-82543A886442}"/>
              </a:ext>
            </a:extLst>
          </p:cNvPr>
          <p:cNvSpPr>
            <a:spLocks noGrp="1"/>
          </p:cNvSpPr>
          <p:nvPr>
            <p:ph type="title"/>
          </p:nvPr>
        </p:nvSpPr>
        <p:spPr>
          <a:xfrm>
            <a:off x="617005" y="692686"/>
            <a:ext cx="3888691" cy="5472628"/>
          </a:xfrm>
        </p:spPr>
        <p:txBody>
          <a:bodyPr vert="horz" lIns="91440" tIns="45720" rIns="91440" bIns="45720" rtlCol="0" anchor="t">
            <a:normAutofit/>
          </a:bodyPr>
          <a:lstStyle/>
          <a:p>
            <a:r>
              <a:rPr lang="en-US" sz="3200" dirty="0">
                <a:latin typeface="Calibri" panose="020F0502020204030204" pitchFamily="34" charset="0"/>
                <a:ea typeface="Calibri" panose="020F0502020204030204" pitchFamily="34" charset="0"/>
                <a:cs typeface="Calibri" panose="020F0502020204030204" pitchFamily="34" charset="0"/>
              </a:rPr>
              <a:t>2,000- 3,000 </a:t>
            </a:r>
            <a:r>
              <a:rPr lang="en-US" sz="3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ULP Cases per year</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(most withdrawn, dismissed or settled)</a:t>
            </a:r>
            <a:b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Approx 500 decisions</a:t>
            </a:r>
            <a:b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b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3200" kern="1200" dirty="0">
                <a:solidFill>
                  <a:schemeClr val="tx1"/>
                </a:solidFill>
                <a:latin typeface="Calibri" panose="020F0502020204030204" pitchFamily="34" charset="0"/>
                <a:ea typeface="Calibri" panose="020F0502020204030204" pitchFamily="34" charset="0"/>
                <a:cs typeface="Calibri" panose="020F0502020204030204" pitchFamily="34" charset="0"/>
              </a:rPr>
              <a:t>YTD Full Board Decisions</a:t>
            </a:r>
            <a:b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80 Published</a:t>
            </a:r>
            <a:b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t>150 Unpublished</a:t>
            </a:r>
            <a:br>
              <a:rPr lang="en-US" sz="28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br>
              <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rPr>
            </a:br>
            <a:endPar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7" name="Content Placeholder 6">
            <a:extLst>
              <a:ext uri="{FF2B5EF4-FFF2-40B4-BE49-F238E27FC236}">
                <a16:creationId xmlns:a16="http://schemas.microsoft.com/office/drawing/2014/main" id="{CE7AE375-005A-F1BE-D974-EC2E757F197E}"/>
              </a:ext>
            </a:extLst>
          </p:cNvPr>
          <p:cNvPicPr>
            <a:picLocks noGrp="1" noChangeAspect="1"/>
          </p:cNvPicPr>
          <p:nvPr>
            <p:ph idx="1"/>
          </p:nvPr>
        </p:nvPicPr>
        <p:blipFill>
          <a:blip r:embed="rId2"/>
          <a:stretch>
            <a:fillRect/>
          </a:stretch>
        </p:blipFill>
        <p:spPr>
          <a:xfrm>
            <a:off x="4985446" y="750778"/>
            <a:ext cx="6226549" cy="4645833"/>
          </a:xfrm>
        </p:spPr>
      </p:pic>
      <p:sp>
        <p:nvSpPr>
          <p:cNvPr id="8" name="TextBox 7">
            <a:extLst>
              <a:ext uri="{FF2B5EF4-FFF2-40B4-BE49-F238E27FC236}">
                <a16:creationId xmlns:a16="http://schemas.microsoft.com/office/drawing/2014/main" id="{9A5095A2-D397-0BF0-C1B1-17041758E741}"/>
              </a:ext>
            </a:extLst>
          </p:cNvPr>
          <p:cNvSpPr txBox="1"/>
          <p:nvPr/>
        </p:nvSpPr>
        <p:spPr>
          <a:xfrm>
            <a:off x="6301047" y="5619404"/>
            <a:ext cx="45719" cy="369332"/>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0DF5E5FB-23EB-D79D-70F3-AC011FE35C47}"/>
              </a:ext>
            </a:extLst>
          </p:cNvPr>
          <p:cNvSpPr txBox="1"/>
          <p:nvPr/>
        </p:nvSpPr>
        <p:spPr>
          <a:xfrm>
            <a:off x="4931917" y="5439911"/>
            <a:ext cx="3441399" cy="338554"/>
          </a:xfrm>
          <a:prstGeom prst="rect">
            <a:avLst/>
          </a:prstGeom>
          <a:noFill/>
        </p:spPr>
        <p:txBody>
          <a:bodyPr wrap="square" rtlCol="0">
            <a:spAutoFit/>
          </a:bodyPr>
          <a:lstStyle/>
          <a:p>
            <a:r>
              <a:rPr lang="en-US" sz="1600" dirty="0"/>
              <a:t>Source: lrirightnow.com</a:t>
            </a:r>
          </a:p>
        </p:txBody>
      </p:sp>
      <p:pic>
        <p:nvPicPr>
          <p:cNvPr id="3" name="Picture 2">
            <a:extLst>
              <a:ext uri="{FF2B5EF4-FFF2-40B4-BE49-F238E27FC236}">
                <a16:creationId xmlns:a16="http://schemas.microsoft.com/office/drawing/2014/main" id="{114BC444-F72B-F6A6-4560-F10E4C06443B}"/>
              </a:ext>
            </a:extLst>
          </p:cNvPr>
          <p:cNvPicPr>
            <a:picLocks noChangeAspect="1"/>
          </p:cNvPicPr>
          <p:nvPr/>
        </p:nvPicPr>
        <p:blipFill>
          <a:blip r:embed="rId3"/>
          <a:stretch>
            <a:fillRect/>
          </a:stretch>
        </p:blipFill>
        <p:spPr>
          <a:xfrm>
            <a:off x="234647" y="6557008"/>
            <a:ext cx="1115665" cy="207282"/>
          </a:xfrm>
          <a:prstGeom prst="rect">
            <a:avLst/>
          </a:prstGeom>
        </p:spPr>
      </p:pic>
    </p:spTree>
    <p:extLst>
      <p:ext uri="{BB962C8B-B14F-4D97-AF65-F5344CB8AC3E}">
        <p14:creationId xmlns:p14="http://schemas.microsoft.com/office/powerpoint/2010/main" val="314258783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88A2-AEF6-EC6F-9B56-77360D3DD042}"/>
              </a:ext>
            </a:extLst>
          </p:cNvPr>
          <p:cNvSpPr>
            <a:spLocks noGrp="1"/>
          </p:cNvSpPr>
          <p:nvPr>
            <p:ph type="title"/>
          </p:nvPr>
        </p:nvSpPr>
        <p:spPr>
          <a:xfrm>
            <a:off x="643831" y="-604743"/>
            <a:ext cx="8665422" cy="1672918"/>
          </a:xfrm>
        </p:spPr>
        <p:txBody>
          <a:bodyPr vert="horz" lIns="91440" tIns="45720" rIns="91440" bIns="45720" rtlCol="0" anchor="b">
            <a:norm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Certification Petitions Filed by Year</a:t>
            </a:r>
          </a:p>
        </p:txBody>
      </p:sp>
      <p:pic>
        <p:nvPicPr>
          <p:cNvPr id="6" name="Content Placeholder 5">
            <a:extLst>
              <a:ext uri="{FF2B5EF4-FFF2-40B4-BE49-F238E27FC236}">
                <a16:creationId xmlns:a16="http://schemas.microsoft.com/office/drawing/2014/main" id="{52E6AEF6-F54D-2FAB-B19E-12EFD53D8DAF}"/>
              </a:ext>
            </a:extLst>
          </p:cNvPr>
          <p:cNvPicPr>
            <a:picLocks noGrp="1" noChangeAspect="1"/>
          </p:cNvPicPr>
          <p:nvPr>
            <p:ph idx="1"/>
          </p:nvPr>
        </p:nvPicPr>
        <p:blipFill>
          <a:blip r:embed="rId2"/>
          <a:stretch>
            <a:fillRect/>
          </a:stretch>
        </p:blipFill>
        <p:spPr>
          <a:xfrm>
            <a:off x="1344057" y="1546781"/>
            <a:ext cx="8273668" cy="4550516"/>
          </a:xfrm>
          <a:prstGeom prst="rect">
            <a:avLst/>
          </a:prstGeom>
        </p:spPr>
      </p:pic>
      <p:sp>
        <p:nvSpPr>
          <p:cNvPr id="8" name="TextBox 7">
            <a:extLst>
              <a:ext uri="{FF2B5EF4-FFF2-40B4-BE49-F238E27FC236}">
                <a16:creationId xmlns:a16="http://schemas.microsoft.com/office/drawing/2014/main" id="{B3437980-B523-76B3-F099-7DBCCA363362}"/>
              </a:ext>
            </a:extLst>
          </p:cNvPr>
          <p:cNvSpPr txBox="1"/>
          <p:nvPr/>
        </p:nvSpPr>
        <p:spPr>
          <a:xfrm>
            <a:off x="4301430" y="6136994"/>
            <a:ext cx="3690425" cy="3854979"/>
          </a:xfrm>
          <a:prstGeom prst="rect">
            <a:avLst/>
          </a:prstGeom>
        </p:spPr>
        <p:txBody>
          <a:bodyPr vert="horz" lIns="91440" tIns="45720" rIns="91440" bIns="45720" rtlCol="0">
            <a:normAutofit/>
          </a:bodyPr>
          <a:lstStyle/>
          <a:p>
            <a:pPr marL="0" marR="0" lvl="0" indent="-182880" fontAlgn="auto">
              <a:spcBef>
                <a:spcPts val="0"/>
              </a:spcBef>
              <a:spcAft>
                <a:spcPts val="600"/>
              </a:spcAft>
              <a:buClr>
                <a:schemeClr val="accent1"/>
              </a:buClr>
              <a:buSzTx/>
              <a:buFontTx/>
              <a:buNone/>
              <a:tabLst/>
              <a:defRPr/>
            </a:pPr>
            <a:r>
              <a:rPr kumimoji="0" lang="en-US" sz="1600" b="0" i="0" u="none" strike="noStrike" cap="none" spc="0" normalizeH="0" baseline="0" noProof="0" dirty="0">
                <a:ln>
                  <a:noFill/>
                </a:ln>
                <a:effectLst/>
                <a:uLnTx/>
                <a:uFillTx/>
              </a:rPr>
              <a:t>Source: lrirightnow.com</a:t>
            </a:r>
          </a:p>
        </p:txBody>
      </p:sp>
      <p:pic>
        <p:nvPicPr>
          <p:cNvPr id="3" name="Picture 2">
            <a:extLst>
              <a:ext uri="{FF2B5EF4-FFF2-40B4-BE49-F238E27FC236}">
                <a16:creationId xmlns:a16="http://schemas.microsoft.com/office/drawing/2014/main" id="{57DC8AA3-08A9-1F7D-B6F4-600DB47DCE2C}"/>
              </a:ext>
            </a:extLst>
          </p:cNvPr>
          <p:cNvPicPr>
            <a:picLocks noChangeAspect="1"/>
          </p:cNvPicPr>
          <p:nvPr/>
        </p:nvPicPr>
        <p:blipFill>
          <a:blip r:embed="rId3"/>
          <a:stretch>
            <a:fillRect/>
          </a:stretch>
        </p:blipFill>
        <p:spPr>
          <a:xfrm>
            <a:off x="311339" y="6575904"/>
            <a:ext cx="1115665" cy="207282"/>
          </a:xfrm>
          <a:prstGeom prst="rect">
            <a:avLst/>
          </a:prstGeom>
        </p:spPr>
      </p:pic>
    </p:spTree>
    <p:extLst>
      <p:ext uri="{BB962C8B-B14F-4D97-AF65-F5344CB8AC3E}">
        <p14:creationId xmlns:p14="http://schemas.microsoft.com/office/powerpoint/2010/main" val="16320868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16233</TotalTime>
  <Words>3369</Words>
  <Application>Microsoft Office PowerPoint</Application>
  <PresentationFormat>Widescreen</PresentationFormat>
  <Paragraphs>312</Paragraphs>
  <Slides>45</Slides>
  <Notes>4</Notes>
  <HiddenSlides>0</HiddenSlides>
  <MMClips>0</MMClips>
  <ScaleCrop>false</ScaleCrop>
  <HeadingPairs>
    <vt:vector size="8" baseType="variant">
      <vt:variant>
        <vt:lpstr>Fonts Used</vt:lpstr>
      </vt:variant>
      <vt:variant>
        <vt:i4>14</vt:i4>
      </vt:variant>
      <vt:variant>
        <vt:lpstr>Theme</vt:lpstr>
      </vt:variant>
      <vt:variant>
        <vt:i4>5</vt:i4>
      </vt:variant>
      <vt:variant>
        <vt:lpstr>Embedded OLE Servers</vt:lpstr>
      </vt:variant>
      <vt:variant>
        <vt:i4>1</vt:i4>
      </vt:variant>
      <vt:variant>
        <vt:lpstr>Slide Titles</vt:lpstr>
      </vt:variant>
      <vt:variant>
        <vt:i4>45</vt:i4>
      </vt:variant>
    </vt:vector>
  </HeadingPairs>
  <TitlesOfParts>
    <vt:vector size="65" baseType="lpstr">
      <vt:lpstr>Arial</vt:lpstr>
      <vt:lpstr>Avenir</vt:lpstr>
      <vt:lpstr>Calibri</vt:lpstr>
      <vt:lpstr>Calibri Light</vt:lpstr>
      <vt:lpstr>Century Gothic</vt:lpstr>
      <vt:lpstr>DIN-Black</vt:lpstr>
      <vt:lpstr>DIN-Bold</vt:lpstr>
      <vt:lpstr>Helvetica</vt:lpstr>
      <vt:lpstr>Hurme Geometric Regular</vt:lpstr>
      <vt:lpstr>Lato</vt:lpstr>
      <vt:lpstr>Lato Black</vt:lpstr>
      <vt:lpstr>TradeGothicLT</vt:lpstr>
      <vt:lpstr>Tw Cen MT</vt:lpstr>
      <vt:lpstr>Wingdings 3</vt:lpstr>
      <vt:lpstr>Ion</vt:lpstr>
      <vt:lpstr>Office Theme</vt:lpstr>
      <vt:lpstr>Retrospect</vt:lpstr>
      <vt:lpstr>1_Office Theme</vt:lpstr>
      <vt:lpstr>1_Retrospect</vt:lpstr>
      <vt:lpstr>think-cell Slide</vt:lpstr>
      <vt:lpstr>The NLRB is Shaking Things  Up! Labor law developments impacting all employers</vt:lpstr>
      <vt:lpstr>The National Labor Relations Board Who are These People and Why Should I Care?</vt:lpstr>
      <vt:lpstr>NLRB</vt:lpstr>
      <vt:lpstr>PowerPoint Presentation</vt:lpstr>
      <vt:lpstr>NLRB</vt:lpstr>
      <vt:lpstr>  </vt:lpstr>
      <vt:lpstr>ULP Case Process</vt:lpstr>
      <vt:lpstr>2,000- 3,000 ULP Cases per year (most withdrawn, dismissed or settled) Approx 500 decisions  YTD Full Board Decisions 80 Published 150 Unpublished  </vt:lpstr>
      <vt:lpstr>Certification Petitions Filed by Year</vt:lpstr>
      <vt:lpstr>2022 Was a Busy Year for RCs</vt:lpstr>
      <vt:lpstr>PowerPoint Presentation</vt:lpstr>
      <vt:lpstr>Is Politics a Factor?</vt:lpstr>
      <vt:lpstr> Joe Biden’s Labor Promise  I’m going to hold company executives personally liable for interfering with workers who are attempting to unionize. It’s not enough just to have their corporations pay a fine. If they’re part of the problem, they are going to pay a personal price.  “I’m going to be the strongest labor president you have ever had. - President Biden, September 7, 2020 </vt:lpstr>
      <vt:lpstr>Dol.gov/general/workcenter</vt:lpstr>
      <vt:lpstr>Protect the Right to Organize It’s not the law now but VERY close</vt:lpstr>
      <vt:lpstr>What’s Happening  The NLRB Agenda  The NLRB General Counsel has outlined aggressive goals for rulemaking and case decisions that are intended to overrule precedent set by Trump-era NLRB or to ensure “employees have the right to exercise their fundamental Section 7 rights fully and freely.”  MEMORANDUM GC 21-04,  August 12, 2021 RE: Mandatory Submissions to Advice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Employer Handbook Rules</vt:lpstr>
      <vt:lpstr>PowerPoint Presentation</vt:lpstr>
      <vt:lpstr>PowerPoint Presentation</vt:lpstr>
      <vt:lpstr>Expanding Boundaries</vt:lpstr>
      <vt:lpstr>Protected Concerted Activity- Party of One?</vt:lpstr>
      <vt:lpstr>MCLAREN MACOMB HOSPITAL DECISION</vt:lpstr>
      <vt:lpstr>Confidentiality Provisions- Severance and Settlement Agreements </vt:lpstr>
      <vt:lpstr>Discussions of Racism, Social Issues in Workplace</vt:lpstr>
      <vt:lpstr>Dress Code</vt:lpstr>
      <vt:lpstr>Profanity</vt:lpstr>
      <vt:lpstr>Greater Access to Employer Comms/Property</vt:lpstr>
      <vt:lpstr>Joint Employer Status</vt:lpstr>
      <vt:lpstr>Definition of Employee vs. Independent Contractor </vt:lpstr>
      <vt:lpstr>Weingarten Rights Expansion</vt:lpstr>
      <vt:lpstr>Stronger Remedies for ULPs </vt:lpstr>
      <vt:lpstr>TRI-CAST ADVICE MEMOS  Can You Refer to Direct Relationship?</vt:lpstr>
      <vt:lpstr>TRI-CAST ADVICE MEMOS  Can You Refer to Direct Relationship?</vt:lpstr>
      <vt:lpstr>Other Case Review Outlined in the GC Memo </vt:lpstr>
      <vt:lpstr>It’s Real.  It’s Here.  Be Aware. Be Prepared.</vt:lpstr>
      <vt:lpstr>Practical Steps Employers Should Take Now</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NLRB is About to Rock Your World (even when unions are not on your stage)</dc:title>
  <dc:creator>Michael Perkins</dc:creator>
  <cp:lastModifiedBy>Michael Perkins</cp:lastModifiedBy>
  <cp:revision>6</cp:revision>
  <cp:lastPrinted>2022-09-04T12:54:45Z</cp:lastPrinted>
  <dcterms:created xsi:type="dcterms:W3CDTF">2022-08-28T13:03:47Z</dcterms:created>
  <dcterms:modified xsi:type="dcterms:W3CDTF">2023-09-07T17:27:53Z</dcterms:modified>
</cp:coreProperties>
</file>